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65" r:id="rId3"/>
    <p:sldId id="280" r:id="rId4"/>
    <p:sldId id="311" r:id="rId5"/>
    <p:sldId id="312" r:id="rId6"/>
    <p:sldId id="316" r:id="rId7"/>
    <p:sldId id="317" r:id="rId8"/>
    <p:sldId id="318" r:id="rId9"/>
    <p:sldId id="319" r:id="rId10"/>
    <p:sldId id="320" r:id="rId11"/>
    <p:sldId id="321" r:id="rId12"/>
    <p:sldId id="322" r:id="rId13"/>
    <p:sldId id="323" r:id="rId14"/>
    <p:sldId id="324" r:id="rId15"/>
    <p:sldId id="313" r:id="rId16"/>
    <p:sldId id="325" r:id="rId17"/>
    <p:sldId id="329" r:id="rId18"/>
    <p:sldId id="326" r:id="rId19"/>
    <p:sldId id="330" r:id="rId20"/>
    <p:sldId id="261"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Стиль из темы 1 - акцент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Светлый стиль 1 — акцент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1FECB4D8-DB02-4DC6-A0A2-4F2EBAE1DC90}" styleName="Средний стиль 1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Средний стиль 2 — акцент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505E3EF-67EA-436B-97B2-0124C06EBD24}" styleName="Средний стиль 4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93296810-A885-4BE3-A3E7-6D5BEEA58F35}" styleName="Средний стиль 2 — акцент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2" d="100"/>
          <a:sy n="112" d="100"/>
        </p:scale>
        <p:origin x="4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07.04.2021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270826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07.04.2021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3731409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07.04.2021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1691768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07.04.2021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3826106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3D5C11EB-D329-41AC-A27B-AABF4C979710}" type="datetimeFigureOut">
              <a:rPr lang="ru-RU" smtClean="0"/>
              <a:t>07.04.2021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086539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3D5C11EB-D329-41AC-A27B-AABF4C979710}" type="datetimeFigureOut">
              <a:rPr lang="ru-RU" smtClean="0"/>
              <a:t>07.04.2021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659931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3D5C11EB-D329-41AC-A27B-AABF4C979710}" type="datetimeFigureOut">
              <a:rPr lang="ru-RU" smtClean="0"/>
              <a:t>07.04.2021</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1803317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3D5C11EB-D329-41AC-A27B-AABF4C979710}" type="datetimeFigureOut">
              <a:rPr lang="ru-RU" smtClean="0"/>
              <a:t>07.04.2021</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4102547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5C11EB-D329-41AC-A27B-AABF4C979710}" type="datetimeFigureOut">
              <a:rPr lang="ru-RU" smtClean="0"/>
              <a:t>07.04.2021</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1352062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3D5C11EB-D329-41AC-A27B-AABF4C979710}" type="datetimeFigureOut">
              <a:rPr lang="ru-RU" smtClean="0"/>
              <a:t>07.04.2021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644683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3D5C11EB-D329-41AC-A27B-AABF4C979710}" type="datetimeFigureOut">
              <a:rPr lang="ru-RU" smtClean="0"/>
              <a:t>07.04.2021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749085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5C11EB-D329-41AC-A27B-AABF4C979710}" type="datetimeFigureOut">
              <a:rPr lang="ru-RU" smtClean="0"/>
              <a:t>07.04.2021</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B2F6E2-0908-4D29-8778-2BC2E0C33BC7}" type="slidenum">
              <a:rPr lang="ru-RU" smtClean="0"/>
              <a:t>‹#›</a:t>
            </a:fld>
            <a:endParaRPr lang="ru-RU"/>
          </a:p>
        </p:txBody>
      </p:sp>
    </p:spTree>
    <p:extLst>
      <p:ext uri="{BB962C8B-B14F-4D97-AF65-F5344CB8AC3E}">
        <p14:creationId xmlns:p14="http://schemas.microsoft.com/office/powerpoint/2010/main" val="25467609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10.png"/><Relationship Id="rId2"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14.png"/><Relationship Id="rId2"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862724" y="595533"/>
            <a:ext cx="6759086" cy="1050796"/>
          </a:xfrm>
          <a:prstGeom prst="rect">
            <a:avLst/>
          </a:prstGeom>
          <a:noFill/>
        </p:spPr>
        <p:txBody>
          <a:bodyPr wrap="none" lIns="65274" tIns="32637" rIns="65274" bIns="32637" rtlCol="0">
            <a:spAutoFit/>
          </a:bodyPr>
          <a:lstStyle/>
          <a:p>
            <a:r>
              <a:rPr lang="ru-RU" sz="3200" b="1" dirty="0" smtClean="0">
                <a:solidFill>
                  <a:schemeClr val="bg1"/>
                </a:solidFill>
                <a:latin typeface="Arial" panose="020B0604020202020204" pitchFamily="34" charset="0"/>
                <a:cs typeface="Arial" panose="020B0604020202020204" pitchFamily="34" charset="0"/>
              </a:rPr>
              <a:t>Язык программирования С++</a:t>
            </a:r>
            <a:r>
              <a:rPr lang="en-US" sz="3200" b="1" dirty="0" smtClean="0">
                <a:solidFill>
                  <a:schemeClr val="bg1"/>
                </a:solidFill>
                <a:latin typeface="Arial" panose="020B0604020202020204" pitchFamily="34" charset="0"/>
                <a:cs typeface="Arial" panose="020B0604020202020204" pitchFamily="34" charset="0"/>
              </a:rPr>
              <a:t>:</a:t>
            </a:r>
          </a:p>
          <a:p>
            <a:r>
              <a:rPr lang="ru-RU" sz="3200" b="1" dirty="0" smtClean="0">
                <a:solidFill>
                  <a:schemeClr val="bg1"/>
                </a:solidFill>
                <a:latin typeface="Arial" panose="020B0604020202020204" pitchFamily="34" charset="0"/>
                <a:cs typeface="Arial" panose="020B0604020202020204" pitchFamily="34" charset="0"/>
              </a:rPr>
              <a:t>Алгоритмы и структуры данных</a:t>
            </a:r>
            <a:endParaRPr lang="ru-RU" sz="3200" b="1" dirty="0">
              <a:solidFill>
                <a:schemeClr val="bg1"/>
              </a:solidFill>
              <a:latin typeface="Arial" panose="020B0604020202020204" pitchFamily="34" charset="0"/>
              <a:cs typeface="Arial" panose="020B0604020202020204" pitchFamily="34" charset="0"/>
            </a:endParaRPr>
          </a:p>
        </p:txBody>
      </p:sp>
      <p:sp>
        <p:nvSpPr>
          <p:cNvPr id="6" name="TextBox 5"/>
          <p:cNvSpPr txBox="1"/>
          <p:nvPr/>
        </p:nvSpPr>
        <p:spPr>
          <a:xfrm>
            <a:off x="862724" y="5205976"/>
            <a:ext cx="7744741" cy="1173907"/>
          </a:xfrm>
          <a:prstGeom prst="rect">
            <a:avLst/>
          </a:prstGeom>
          <a:noFill/>
        </p:spPr>
        <p:txBody>
          <a:bodyPr wrap="none" lIns="65274" tIns="32637" rIns="65274" bIns="32637" rtlCol="0">
            <a:spAutoFit/>
          </a:bodyPr>
          <a:lstStyle>
            <a:defPPr>
              <a:defRPr lang="ru-RU"/>
            </a:defPPr>
            <a:lvl1pPr>
              <a:defRPr sz="2300">
                <a:solidFill>
                  <a:schemeClr val="bg1"/>
                </a:solidFill>
                <a:latin typeface="Gilroy" pitchFamily="50" charset="-52"/>
              </a:defRPr>
            </a:lvl1pPr>
          </a:lstStyle>
          <a:p>
            <a:r>
              <a:rPr lang="ru-RU" sz="2400" dirty="0" smtClean="0">
                <a:latin typeface="Arial" panose="020B0604020202020204" pitchFamily="34" charset="0"/>
                <a:cs typeface="Arial" panose="020B0604020202020204" pitchFamily="34" charset="0"/>
              </a:rPr>
              <a:t>Преподаватели</a:t>
            </a:r>
            <a:r>
              <a:rPr lang="en-US" sz="2400" dirty="0" smtClean="0">
                <a:latin typeface="Arial" panose="020B0604020202020204" pitchFamily="34" charset="0"/>
                <a:cs typeface="Arial" panose="020B0604020202020204" pitchFamily="34" charset="0"/>
              </a:rPr>
              <a:t>:</a:t>
            </a:r>
            <a:endParaRPr lang="ru-RU" sz="2400" dirty="0" smtClean="0">
              <a:latin typeface="Arial" panose="020B0604020202020204" pitchFamily="34" charset="0"/>
              <a:cs typeface="Arial" panose="020B0604020202020204" pitchFamily="34" charset="0"/>
            </a:endParaRPr>
          </a:p>
          <a:p>
            <a:r>
              <a:rPr lang="ru-RU" sz="2400" dirty="0" smtClean="0">
                <a:latin typeface="Arial" panose="020B0604020202020204" pitchFamily="34" charset="0"/>
                <a:cs typeface="Arial" panose="020B0604020202020204" pitchFamily="34" charset="0"/>
              </a:rPr>
              <a:t>Пысин Максим Дмитриевич, аспирант кафедры ИКТ</a:t>
            </a:r>
          </a:p>
          <a:p>
            <a:r>
              <a:rPr lang="ru-RU" sz="2400" dirty="0" smtClean="0">
                <a:latin typeface="Arial" panose="020B0604020202020204" pitchFamily="34" charset="0"/>
                <a:cs typeface="Arial" panose="020B0604020202020204" pitchFamily="34" charset="0"/>
              </a:rPr>
              <a:t>Краснов Дмитрий Олегович, аспирант кафедры ИКТ</a:t>
            </a:r>
            <a:endParaRPr lang="ru-RU" sz="2400" dirty="0">
              <a:latin typeface="Arial" panose="020B0604020202020204" pitchFamily="34" charset="0"/>
              <a:cs typeface="Arial" panose="020B0604020202020204" pitchFamily="34" charset="0"/>
            </a:endParaRPr>
          </a:p>
        </p:txBody>
      </p:sp>
      <p:sp>
        <p:nvSpPr>
          <p:cNvPr id="4" name="TextBox 3"/>
          <p:cNvSpPr txBox="1"/>
          <p:nvPr/>
        </p:nvSpPr>
        <p:spPr>
          <a:xfrm>
            <a:off x="5196255" y="3046948"/>
            <a:ext cx="2107172" cy="758409"/>
          </a:xfrm>
          <a:prstGeom prst="rect">
            <a:avLst/>
          </a:prstGeom>
          <a:noFill/>
        </p:spPr>
        <p:txBody>
          <a:bodyPr wrap="none" lIns="65274" tIns="32637" rIns="65274" bIns="32637" rtlCol="0">
            <a:spAutoFit/>
          </a:bodyPr>
          <a:lstStyle/>
          <a:p>
            <a:pPr algn="ctr"/>
            <a:r>
              <a:rPr lang="ru-RU" sz="4500" b="1" dirty="0" smtClean="0">
                <a:solidFill>
                  <a:schemeClr val="bg1"/>
                </a:solidFill>
                <a:latin typeface="Arial" panose="020B0604020202020204" pitchFamily="34" charset="0"/>
                <a:cs typeface="Arial" panose="020B0604020202020204" pitchFamily="34" charset="0"/>
              </a:rPr>
              <a:t>Графы</a:t>
            </a:r>
            <a:endParaRPr lang="ru-RU" sz="45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394825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Взвешенный граф</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10</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1" y="1547249"/>
            <a:ext cx="10364360" cy="1061829"/>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Помимо ориентации у графа часто можно указывать какие либо значения которые будут присущи ребрам, и при различных маршрутах на графе можно суммировать эти веса для конкретного маршрута, таким образом оценивая какие либо параметры.</a:t>
            </a: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12" name="Рисунок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04545" y="2609078"/>
            <a:ext cx="4816531" cy="3529413"/>
          </a:xfrm>
          <a:prstGeom prst="rect">
            <a:avLst/>
          </a:prstGeom>
        </p:spPr>
      </p:pic>
    </p:spTree>
    <p:extLst>
      <p:ext uri="{BB962C8B-B14F-4D97-AF65-F5344CB8AC3E}">
        <p14:creationId xmlns:p14="http://schemas.microsoft.com/office/powerpoint/2010/main" val="32444177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Описание графа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11</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1" y="1547249"/>
            <a:ext cx="10364360" cy="375552"/>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Для описания графа используют один из двух удобных для вычисления вариантов</a:t>
            </a:r>
            <a:r>
              <a:rPr lang="en-US" sz="1400" dirty="0" smtClean="0">
                <a:latin typeface="Arial" panose="020B0604020202020204" pitchFamily="34" charset="0"/>
                <a:cs typeface="Arial" panose="020B0604020202020204" pitchFamily="34" charset="0"/>
              </a:rPr>
              <a:t>:</a:t>
            </a:r>
            <a:endParaRPr lang="ru-RU" sz="1400" dirty="0" smtClean="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4" name="TextBox 13"/>
          <p:cNvSpPr txBox="1"/>
          <p:nvPr/>
        </p:nvSpPr>
        <p:spPr>
          <a:xfrm>
            <a:off x="821105" y="2200583"/>
            <a:ext cx="10638804" cy="300082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Матрица смежности, это двумерная таблица для которой столбцы и строки соответствуют вершинам, а значения в таблицы соответствуют ребрам, для невзвешенного графа они могут быть просто 1</a:t>
            </a:r>
            <a:r>
              <a:rPr lang="en-US" sz="1400" dirty="0">
                <a:latin typeface="Arial" panose="020B0604020202020204" pitchFamily="34" charset="0"/>
                <a:cs typeface="Arial" panose="020B0604020202020204" pitchFamily="34" charset="0"/>
              </a:rPr>
              <a:t> </a:t>
            </a:r>
            <a:r>
              <a:rPr lang="ru-RU" sz="1400" dirty="0">
                <a:latin typeface="Arial" panose="020B0604020202020204" pitchFamily="34" charset="0"/>
                <a:cs typeface="Arial" panose="020B0604020202020204" pitchFamily="34" charset="0"/>
              </a:rPr>
              <a:t>если связь есть и идет в нужном направлении и 0 если ее нет, а для взвешенного графа будут стоять конкретные значения</a:t>
            </a:r>
            <a:r>
              <a:rPr lang="ru-RU" sz="1400" dirty="0" smtClean="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Матрица </a:t>
            </a:r>
            <a:r>
              <a:rPr lang="ru-RU" sz="1400" dirty="0" err="1" smtClean="0">
                <a:latin typeface="Arial" panose="020B0604020202020204" pitchFamily="34" charset="0"/>
                <a:cs typeface="Arial" panose="020B0604020202020204" pitchFamily="34" charset="0"/>
              </a:rPr>
              <a:t>инциндетности</a:t>
            </a:r>
            <a:r>
              <a:rPr lang="ru-RU" sz="1400" dirty="0" smtClean="0">
                <a:latin typeface="Arial" panose="020B0604020202020204" pitchFamily="34" charset="0"/>
                <a:cs typeface="Arial" panose="020B0604020202020204" pitchFamily="34" charset="0"/>
              </a:rPr>
              <a:t>, это матрица в которой строки соответствуют вершинам, а столбцы соответствуют связям, и ячейки ставиться 1 если связь выходит из вершины, -1 если входит и 0 во всех остальных случаях.</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Список смежности, это список списков, содержащий все вершины, а внутренние списки для каждой вершины содержат все смежные ей.</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Список ребер, это список строк в которых хранятся все ребра вершины, а внутренние значение содержит две вершины к которым присоединено это ребро.</a:t>
            </a:r>
          </a:p>
        </p:txBody>
      </p:sp>
    </p:spTree>
    <p:extLst>
      <p:ext uri="{BB962C8B-B14F-4D97-AF65-F5344CB8AC3E}">
        <p14:creationId xmlns:p14="http://schemas.microsoft.com/office/powerpoint/2010/main" val="1452480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Пример описания графа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12</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graphicFrame>
        <p:nvGraphicFramePr>
          <p:cNvPr id="12" name="Таблица 11"/>
          <p:cNvGraphicFramePr>
            <a:graphicFrameLocks noGrp="1"/>
          </p:cNvGraphicFramePr>
          <p:nvPr>
            <p:extLst>
              <p:ext uri="{D42A27DB-BD31-4B8C-83A1-F6EECF244321}">
                <p14:modId xmlns:p14="http://schemas.microsoft.com/office/powerpoint/2010/main" val="3317484179"/>
              </p:ext>
            </p:extLst>
          </p:nvPr>
        </p:nvGraphicFramePr>
        <p:xfrm>
          <a:off x="821105" y="1743196"/>
          <a:ext cx="5066946" cy="3009744"/>
        </p:xfrm>
        <a:graphic>
          <a:graphicData uri="http://schemas.openxmlformats.org/drawingml/2006/table">
            <a:tbl>
              <a:tblPr>
                <a:tableStyleId>{5C22544A-7EE6-4342-B048-85BDC9FD1C3A}</a:tableStyleId>
              </a:tblPr>
              <a:tblGrid>
                <a:gridCol w="562994">
                  <a:extLst>
                    <a:ext uri="{9D8B030D-6E8A-4147-A177-3AD203B41FA5}">
                      <a16:colId xmlns:a16="http://schemas.microsoft.com/office/drawing/2014/main" val="2633176333"/>
                    </a:ext>
                  </a:extLst>
                </a:gridCol>
                <a:gridCol w="562994">
                  <a:extLst>
                    <a:ext uri="{9D8B030D-6E8A-4147-A177-3AD203B41FA5}">
                      <a16:colId xmlns:a16="http://schemas.microsoft.com/office/drawing/2014/main" val="2546136423"/>
                    </a:ext>
                  </a:extLst>
                </a:gridCol>
                <a:gridCol w="562994">
                  <a:extLst>
                    <a:ext uri="{9D8B030D-6E8A-4147-A177-3AD203B41FA5}">
                      <a16:colId xmlns:a16="http://schemas.microsoft.com/office/drawing/2014/main" val="2913452983"/>
                    </a:ext>
                  </a:extLst>
                </a:gridCol>
                <a:gridCol w="562994">
                  <a:extLst>
                    <a:ext uri="{9D8B030D-6E8A-4147-A177-3AD203B41FA5}">
                      <a16:colId xmlns:a16="http://schemas.microsoft.com/office/drawing/2014/main" val="510657521"/>
                    </a:ext>
                  </a:extLst>
                </a:gridCol>
                <a:gridCol w="562994">
                  <a:extLst>
                    <a:ext uri="{9D8B030D-6E8A-4147-A177-3AD203B41FA5}">
                      <a16:colId xmlns:a16="http://schemas.microsoft.com/office/drawing/2014/main" val="195905742"/>
                    </a:ext>
                  </a:extLst>
                </a:gridCol>
                <a:gridCol w="562994">
                  <a:extLst>
                    <a:ext uri="{9D8B030D-6E8A-4147-A177-3AD203B41FA5}">
                      <a16:colId xmlns:a16="http://schemas.microsoft.com/office/drawing/2014/main" val="3232749687"/>
                    </a:ext>
                  </a:extLst>
                </a:gridCol>
                <a:gridCol w="562994">
                  <a:extLst>
                    <a:ext uri="{9D8B030D-6E8A-4147-A177-3AD203B41FA5}">
                      <a16:colId xmlns:a16="http://schemas.microsoft.com/office/drawing/2014/main" val="2701815834"/>
                    </a:ext>
                  </a:extLst>
                </a:gridCol>
                <a:gridCol w="562994">
                  <a:extLst>
                    <a:ext uri="{9D8B030D-6E8A-4147-A177-3AD203B41FA5}">
                      <a16:colId xmlns:a16="http://schemas.microsoft.com/office/drawing/2014/main" val="1196156110"/>
                    </a:ext>
                  </a:extLst>
                </a:gridCol>
                <a:gridCol w="562994">
                  <a:extLst>
                    <a:ext uri="{9D8B030D-6E8A-4147-A177-3AD203B41FA5}">
                      <a16:colId xmlns:a16="http://schemas.microsoft.com/office/drawing/2014/main" val="1995275674"/>
                    </a:ext>
                  </a:extLst>
                </a:gridCol>
              </a:tblGrid>
              <a:tr h="334416">
                <a:tc>
                  <a:txBody>
                    <a:bodyPr/>
                    <a:lstStyle/>
                    <a:p>
                      <a:pPr algn="l" fontAlgn="b"/>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A</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B</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C</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D</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E</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F</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G</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H</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extLst>
                  <a:ext uri="{0D108BD9-81ED-4DB2-BD59-A6C34878D82A}">
                    <a16:rowId xmlns:a16="http://schemas.microsoft.com/office/drawing/2014/main" val="2354762818"/>
                  </a:ext>
                </a:extLst>
              </a:tr>
              <a:tr h="334416">
                <a:tc>
                  <a:txBody>
                    <a:bodyPr/>
                    <a:lstStyle/>
                    <a:p>
                      <a:pPr algn="l" fontAlgn="b"/>
                      <a:r>
                        <a:rPr lang="en-US" sz="1100" u="none" strike="noStrike" dirty="0">
                          <a:solidFill>
                            <a:schemeClr val="bg1"/>
                          </a:solidFill>
                          <a:effectLst/>
                        </a:rPr>
                        <a:t>A</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5078066"/>
                  </a:ext>
                </a:extLst>
              </a:tr>
              <a:tr h="334416">
                <a:tc>
                  <a:txBody>
                    <a:bodyPr/>
                    <a:lstStyle/>
                    <a:p>
                      <a:pPr algn="l" fontAlgn="b"/>
                      <a:r>
                        <a:rPr lang="en-US" sz="1100" u="none" strike="noStrike" dirty="0">
                          <a:solidFill>
                            <a:schemeClr val="bg1"/>
                          </a:solidFill>
                          <a:effectLst/>
                        </a:rPr>
                        <a:t>B</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26701397"/>
                  </a:ext>
                </a:extLst>
              </a:tr>
              <a:tr h="334416">
                <a:tc>
                  <a:txBody>
                    <a:bodyPr/>
                    <a:lstStyle/>
                    <a:p>
                      <a:pPr algn="l" fontAlgn="b"/>
                      <a:r>
                        <a:rPr lang="en-US" sz="1100" u="none" strike="noStrike" dirty="0">
                          <a:solidFill>
                            <a:schemeClr val="bg1"/>
                          </a:solidFill>
                          <a:effectLst/>
                        </a:rPr>
                        <a:t>C</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27543188"/>
                  </a:ext>
                </a:extLst>
              </a:tr>
              <a:tr h="334416">
                <a:tc>
                  <a:txBody>
                    <a:bodyPr/>
                    <a:lstStyle/>
                    <a:p>
                      <a:pPr algn="l" fontAlgn="b"/>
                      <a:r>
                        <a:rPr lang="en-US" sz="1100" u="none" strike="noStrike" dirty="0">
                          <a:solidFill>
                            <a:schemeClr val="bg1"/>
                          </a:solidFill>
                          <a:effectLst/>
                        </a:rPr>
                        <a:t>D</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13503478"/>
                  </a:ext>
                </a:extLst>
              </a:tr>
              <a:tr h="334416">
                <a:tc>
                  <a:txBody>
                    <a:bodyPr/>
                    <a:lstStyle/>
                    <a:p>
                      <a:pPr algn="l" fontAlgn="b"/>
                      <a:r>
                        <a:rPr lang="en-US" sz="1100" u="none" strike="noStrike" dirty="0">
                          <a:solidFill>
                            <a:schemeClr val="bg1"/>
                          </a:solidFill>
                          <a:effectLst/>
                        </a:rPr>
                        <a:t>E</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71246512"/>
                  </a:ext>
                </a:extLst>
              </a:tr>
              <a:tr h="334416">
                <a:tc>
                  <a:txBody>
                    <a:bodyPr/>
                    <a:lstStyle/>
                    <a:p>
                      <a:pPr algn="l" fontAlgn="b"/>
                      <a:r>
                        <a:rPr lang="en-US" sz="1100" u="none" strike="noStrike" dirty="0">
                          <a:solidFill>
                            <a:schemeClr val="bg1"/>
                          </a:solidFill>
                          <a:effectLst/>
                        </a:rPr>
                        <a:t>F</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69293012"/>
                  </a:ext>
                </a:extLst>
              </a:tr>
              <a:tr h="334416">
                <a:tc>
                  <a:txBody>
                    <a:bodyPr/>
                    <a:lstStyle/>
                    <a:p>
                      <a:pPr algn="l" fontAlgn="b"/>
                      <a:r>
                        <a:rPr lang="en-US" sz="1100" u="none" strike="noStrike" dirty="0">
                          <a:solidFill>
                            <a:schemeClr val="bg1"/>
                          </a:solidFill>
                          <a:effectLst/>
                        </a:rPr>
                        <a:t>G</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dirty="0">
                          <a:effectLst/>
                        </a:rPr>
                        <a:t>0</a:t>
                      </a:r>
                      <a:endParaRPr lang="ru-RU"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33102726"/>
                  </a:ext>
                </a:extLst>
              </a:tr>
              <a:tr h="334416">
                <a:tc>
                  <a:txBody>
                    <a:bodyPr/>
                    <a:lstStyle/>
                    <a:p>
                      <a:pPr algn="l" fontAlgn="b"/>
                      <a:r>
                        <a:rPr lang="en-US" sz="1100" u="none" strike="noStrike" dirty="0">
                          <a:solidFill>
                            <a:schemeClr val="bg1"/>
                          </a:solidFill>
                          <a:effectLst/>
                        </a:rPr>
                        <a:t>H</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dirty="0">
                          <a:effectLst/>
                        </a:rPr>
                        <a:t>1</a:t>
                      </a:r>
                      <a:endParaRPr lang="ru-RU"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dirty="0">
                          <a:effectLst/>
                        </a:rPr>
                        <a:t>0</a:t>
                      </a:r>
                      <a:endParaRPr lang="ru-RU"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73846720"/>
                  </a:ext>
                </a:extLst>
              </a:tr>
            </a:tbl>
          </a:graphicData>
        </a:graphic>
      </p:graphicFrame>
      <p:graphicFrame>
        <p:nvGraphicFramePr>
          <p:cNvPr id="6" name="Таблица 5"/>
          <p:cNvGraphicFramePr>
            <a:graphicFrameLocks noGrp="1"/>
          </p:cNvGraphicFramePr>
          <p:nvPr>
            <p:extLst>
              <p:ext uri="{D42A27DB-BD31-4B8C-83A1-F6EECF244321}">
                <p14:modId xmlns:p14="http://schemas.microsoft.com/office/powerpoint/2010/main" val="3685070216"/>
              </p:ext>
            </p:extLst>
          </p:nvPr>
        </p:nvGraphicFramePr>
        <p:xfrm>
          <a:off x="821105" y="5162389"/>
          <a:ext cx="5066944" cy="381000"/>
        </p:xfrm>
        <a:graphic>
          <a:graphicData uri="http://schemas.openxmlformats.org/drawingml/2006/table">
            <a:tbl>
              <a:tblPr>
                <a:tableStyleId>{5C22544A-7EE6-4342-B048-85BDC9FD1C3A}</a:tableStyleId>
              </a:tblPr>
              <a:tblGrid>
                <a:gridCol w="633368">
                  <a:extLst>
                    <a:ext uri="{9D8B030D-6E8A-4147-A177-3AD203B41FA5}">
                      <a16:colId xmlns:a16="http://schemas.microsoft.com/office/drawing/2014/main" val="1842037824"/>
                    </a:ext>
                  </a:extLst>
                </a:gridCol>
                <a:gridCol w="633368">
                  <a:extLst>
                    <a:ext uri="{9D8B030D-6E8A-4147-A177-3AD203B41FA5}">
                      <a16:colId xmlns:a16="http://schemas.microsoft.com/office/drawing/2014/main" val="102047581"/>
                    </a:ext>
                  </a:extLst>
                </a:gridCol>
                <a:gridCol w="633368">
                  <a:extLst>
                    <a:ext uri="{9D8B030D-6E8A-4147-A177-3AD203B41FA5}">
                      <a16:colId xmlns:a16="http://schemas.microsoft.com/office/drawing/2014/main" val="2389676517"/>
                    </a:ext>
                  </a:extLst>
                </a:gridCol>
                <a:gridCol w="633368">
                  <a:extLst>
                    <a:ext uri="{9D8B030D-6E8A-4147-A177-3AD203B41FA5}">
                      <a16:colId xmlns:a16="http://schemas.microsoft.com/office/drawing/2014/main" val="1836196401"/>
                    </a:ext>
                  </a:extLst>
                </a:gridCol>
                <a:gridCol w="633368">
                  <a:extLst>
                    <a:ext uri="{9D8B030D-6E8A-4147-A177-3AD203B41FA5}">
                      <a16:colId xmlns:a16="http://schemas.microsoft.com/office/drawing/2014/main" val="3310543557"/>
                    </a:ext>
                  </a:extLst>
                </a:gridCol>
                <a:gridCol w="633368">
                  <a:extLst>
                    <a:ext uri="{9D8B030D-6E8A-4147-A177-3AD203B41FA5}">
                      <a16:colId xmlns:a16="http://schemas.microsoft.com/office/drawing/2014/main" val="2087187145"/>
                    </a:ext>
                  </a:extLst>
                </a:gridCol>
                <a:gridCol w="633368">
                  <a:extLst>
                    <a:ext uri="{9D8B030D-6E8A-4147-A177-3AD203B41FA5}">
                      <a16:colId xmlns:a16="http://schemas.microsoft.com/office/drawing/2014/main" val="2212534103"/>
                    </a:ext>
                  </a:extLst>
                </a:gridCol>
                <a:gridCol w="633368">
                  <a:extLst>
                    <a:ext uri="{9D8B030D-6E8A-4147-A177-3AD203B41FA5}">
                      <a16:colId xmlns:a16="http://schemas.microsoft.com/office/drawing/2014/main" val="2145930672"/>
                    </a:ext>
                  </a:extLst>
                </a:gridCol>
              </a:tblGrid>
              <a:tr h="190500">
                <a:tc>
                  <a:txBody>
                    <a:bodyPr/>
                    <a:lstStyle/>
                    <a:p>
                      <a:pPr algn="l" fontAlgn="b"/>
                      <a:r>
                        <a:rPr lang="en-US" sz="1100" u="none" strike="noStrike">
                          <a:solidFill>
                            <a:schemeClr val="bg1"/>
                          </a:solidFill>
                          <a:effectLst/>
                        </a:rPr>
                        <a:t>A</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B</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C</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D</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E</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F</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G</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H</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extLst>
                  <a:ext uri="{0D108BD9-81ED-4DB2-BD59-A6C34878D82A}">
                    <a16:rowId xmlns:a16="http://schemas.microsoft.com/office/drawing/2014/main" val="251151913"/>
                  </a:ext>
                </a:extLst>
              </a:tr>
              <a:tr h="190500">
                <a:tc>
                  <a:txBody>
                    <a:bodyPr/>
                    <a:lstStyle/>
                    <a:p>
                      <a:pPr algn="l" fontAlgn="b"/>
                      <a:r>
                        <a:rPr lang="en-US" sz="1100" u="none" strike="noStrike">
                          <a:effectLst/>
                        </a:rPr>
                        <a:t>B,C,F</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C,D,G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B,C,E,G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C,D,E,F,H</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G</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23177834"/>
                  </a:ext>
                </a:extLst>
              </a:tr>
            </a:tbl>
          </a:graphicData>
        </a:graphic>
      </p:graphicFrame>
      <p:graphicFrame>
        <p:nvGraphicFramePr>
          <p:cNvPr id="10" name="Таблица 9"/>
          <p:cNvGraphicFramePr>
            <a:graphicFrameLocks noGrp="1"/>
          </p:cNvGraphicFramePr>
          <p:nvPr>
            <p:extLst>
              <p:ext uri="{D42A27DB-BD31-4B8C-83A1-F6EECF244321}">
                <p14:modId xmlns:p14="http://schemas.microsoft.com/office/powerpoint/2010/main" val="3106957516"/>
              </p:ext>
            </p:extLst>
          </p:nvPr>
        </p:nvGraphicFramePr>
        <p:xfrm>
          <a:off x="829651" y="5867358"/>
          <a:ext cx="6705600" cy="381000"/>
        </p:xfrm>
        <a:graphic>
          <a:graphicData uri="http://schemas.openxmlformats.org/drawingml/2006/table">
            <a:tbl>
              <a:tblPr>
                <a:tableStyleId>{5C22544A-7EE6-4342-B048-85BDC9FD1C3A}</a:tableStyleId>
              </a:tblPr>
              <a:tblGrid>
                <a:gridCol w="609600">
                  <a:extLst>
                    <a:ext uri="{9D8B030D-6E8A-4147-A177-3AD203B41FA5}">
                      <a16:colId xmlns:a16="http://schemas.microsoft.com/office/drawing/2014/main" val="3555137627"/>
                    </a:ext>
                  </a:extLst>
                </a:gridCol>
                <a:gridCol w="609600">
                  <a:extLst>
                    <a:ext uri="{9D8B030D-6E8A-4147-A177-3AD203B41FA5}">
                      <a16:colId xmlns:a16="http://schemas.microsoft.com/office/drawing/2014/main" val="210895576"/>
                    </a:ext>
                  </a:extLst>
                </a:gridCol>
                <a:gridCol w="609600">
                  <a:extLst>
                    <a:ext uri="{9D8B030D-6E8A-4147-A177-3AD203B41FA5}">
                      <a16:colId xmlns:a16="http://schemas.microsoft.com/office/drawing/2014/main" val="3732833385"/>
                    </a:ext>
                  </a:extLst>
                </a:gridCol>
                <a:gridCol w="609600">
                  <a:extLst>
                    <a:ext uri="{9D8B030D-6E8A-4147-A177-3AD203B41FA5}">
                      <a16:colId xmlns:a16="http://schemas.microsoft.com/office/drawing/2014/main" val="743757774"/>
                    </a:ext>
                  </a:extLst>
                </a:gridCol>
                <a:gridCol w="609600">
                  <a:extLst>
                    <a:ext uri="{9D8B030D-6E8A-4147-A177-3AD203B41FA5}">
                      <a16:colId xmlns:a16="http://schemas.microsoft.com/office/drawing/2014/main" val="3108146692"/>
                    </a:ext>
                  </a:extLst>
                </a:gridCol>
                <a:gridCol w="609600">
                  <a:extLst>
                    <a:ext uri="{9D8B030D-6E8A-4147-A177-3AD203B41FA5}">
                      <a16:colId xmlns:a16="http://schemas.microsoft.com/office/drawing/2014/main" val="243175891"/>
                    </a:ext>
                  </a:extLst>
                </a:gridCol>
                <a:gridCol w="609600">
                  <a:extLst>
                    <a:ext uri="{9D8B030D-6E8A-4147-A177-3AD203B41FA5}">
                      <a16:colId xmlns:a16="http://schemas.microsoft.com/office/drawing/2014/main" val="4143386450"/>
                    </a:ext>
                  </a:extLst>
                </a:gridCol>
                <a:gridCol w="609600">
                  <a:extLst>
                    <a:ext uri="{9D8B030D-6E8A-4147-A177-3AD203B41FA5}">
                      <a16:colId xmlns:a16="http://schemas.microsoft.com/office/drawing/2014/main" val="3306031872"/>
                    </a:ext>
                  </a:extLst>
                </a:gridCol>
                <a:gridCol w="609600">
                  <a:extLst>
                    <a:ext uri="{9D8B030D-6E8A-4147-A177-3AD203B41FA5}">
                      <a16:colId xmlns:a16="http://schemas.microsoft.com/office/drawing/2014/main" val="4058354547"/>
                    </a:ext>
                  </a:extLst>
                </a:gridCol>
                <a:gridCol w="609600">
                  <a:extLst>
                    <a:ext uri="{9D8B030D-6E8A-4147-A177-3AD203B41FA5}">
                      <a16:colId xmlns:a16="http://schemas.microsoft.com/office/drawing/2014/main" val="2620438900"/>
                    </a:ext>
                  </a:extLst>
                </a:gridCol>
                <a:gridCol w="609600">
                  <a:extLst>
                    <a:ext uri="{9D8B030D-6E8A-4147-A177-3AD203B41FA5}">
                      <a16:colId xmlns:a16="http://schemas.microsoft.com/office/drawing/2014/main" val="182286292"/>
                    </a:ext>
                  </a:extLst>
                </a:gridCol>
              </a:tblGrid>
              <a:tr h="190500">
                <a:tc>
                  <a:txBody>
                    <a:bodyPr/>
                    <a:lstStyle/>
                    <a:p>
                      <a:pPr algn="r" fontAlgn="b"/>
                      <a:r>
                        <a:rPr lang="ru-RU" sz="1100" u="none" strike="noStrike" dirty="0">
                          <a:solidFill>
                            <a:schemeClr val="bg1"/>
                          </a:solidFill>
                          <a:effectLst/>
                        </a:rPr>
                        <a:t>1</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2</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3</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4</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5</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6</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7</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8</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9</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10</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11</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extLst>
                  <a:ext uri="{0D108BD9-81ED-4DB2-BD59-A6C34878D82A}">
                    <a16:rowId xmlns:a16="http://schemas.microsoft.com/office/drawing/2014/main" val="2170018484"/>
                  </a:ext>
                </a:extLst>
              </a:tr>
              <a:tr h="190500">
                <a:tc>
                  <a:txBody>
                    <a:bodyPr/>
                    <a:lstStyle/>
                    <a:p>
                      <a:pPr algn="l" fontAlgn="b"/>
                      <a:r>
                        <a:rPr lang="en-US" sz="1100" u="none" strike="noStrike">
                          <a:effectLst/>
                        </a:rPr>
                        <a:t>A-B</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A-C</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D-E</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A-F</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C-G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D-G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E-G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F-G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G-H</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48613719"/>
                  </a:ext>
                </a:extLst>
              </a:tr>
            </a:tbl>
          </a:graphicData>
        </a:graphic>
      </p:graphicFrame>
      <p:pic>
        <p:nvPicPr>
          <p:cNvPr id="16" name="Рисунок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0973" y="2200114"/>
            <a:ext cx="5248275" cy="2962275"/>
          </a:xfrm>
          <a:prstGeom prst="rect">
            <a:avLst/>
          </a:prstGeom>
        </p:spPr>
      </p:pic>
    </p:spTree>
    <p:extLst>
      <p:ext uri="{BB962C8B-B14F-4D97-AF65-F5344CB8AC3E}">
        <p14:creationId xmlns:p14="http://schemas.microsoft.com/office/powerpoint/2010/main" val="36738938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Пример описания графа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13</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graphicFrame>
        <p:nvGraphicFramePr>
          <p:cNvPr id="12" name="Таблица 11"/>
          <p:cNvGraphicFramePr>
            <a:graphicFrameLocks noGrp="1"/>
          </p:cNvGraphicFramePr>
          <p:nvPr>
            <p:extLst>
              <p:ext uri="{D42A27DB-BD31-4B8C-83A1-F6EECF244321}">
                <p14:modId xmlns:p14="http://schemas.microsoft.com/office/powerpoint/2010/main" val="3317484179"/>
              </p:ext>
            </p:extLst>
          </p:nvPr>
        </p:nvGraphicFramePr>
        <p:xfrm>
          <a:off x="821105" y="1743196"/>
          <a:ext cx="5066946" cy="3009744"/>
        </p:xfrm>
        <a:graphic>
          <a:graphicData uri="http://schemas.openxmlformats.org/drawingml/2006/table">
            <a:tbl>
              <a:tblPr>
                <a:tableStyleId>{5C22544A-7EE6-4342-B048-85BDC9FD1C3A}</a:tableStyleId>
              </a:tblPr>
              <a:tblGrid>
                <a:gridCol w="562994">
                  <a:extLst>
                    <a:ext uri="{9D8B030D-6E8A-4147-A177-3AD203B41FA5}">
                      <a16:colId xmlns:a16="http://schemas.microsoft.com/office/drawing/2014/main" val="2633176333"/>
                    </a:ext>
                  </a:extLst>
                </a:gridCol>
                <a:gridCol w="562994">
                  <a:extLst>
                    <a:ext uri="{9D8B030D-6E8A-4147-A177-3AD203B41FA5}">
                      <a16:colId xmlns:a16="http://schemas.microsoft.com/office/drawing/2014/main" val="2546136423"/>
                    </a:ext>
                  </a:extLst>
                </a:gridCol>
                <a:gridCol w="562994">
                  <a:extLst>
                    <a:ext uri="{9D8B030D-6E8A-4147-A177-3AD203B41FA5}">
                      <a16:colId xmlns:a16="http://schemas.microsoft.com/office/drawing/2014/main" val="2913452983"/>
                    </a:ext>
                  </a:extLst>
                </a:gridCol>
                <a:gridCol w="562994">
                  <a:extLst>
                    <a:ext uri="{9D8B030D-6E8A-4147-A177-3AD203B41FA5}">
                      <a16:colId xmlns:a16="http://schemas.microsoft.com/office/drawing/2014/main" val="510657521"/>
                    </a:ext>
                  </a:extLst>
                </a:gridCol>
                <a:gridCol w="562994">
                  <a:extLst>
                    <a:ext uri="{9D8B030D-6E8A-4147-A177-3AD203B41FA5}">
                      <a16:colId xmlns:a16="http://schemas.microsoft.com/office/drawing/2014/main" val="195905742"/>
                    </a:ext>
                  </a:extLst>
                </a:gridCol>
                <a:gridCol w="562994">
                  <a:extLst>
                    <a:ext uri="{9D8B030D-6E8A-4147-A177-3AD203B41FA5}">
                      <a16:colId xmlns:a16="http://schemas.microsoft.com/office/drawing/2014/main" val="3232749687"/>
                    </a:ext>
                  </a:extLst>
                </a:gridCol>
                <a:gridCol w="562994">
                  <a:extLst>
                    <a:ext uri="{9D8B030D-6E8A-4147-A177-3AD203B41FA5}">
                      <a16:colId xmlns:a16="http://schemas.microsoft.com/office/drawing/2014/main" val="2701815834"/>
                    </a:ext>
                  </a:extLst>
                </a:gridCol>
                <a:gridCol w="562994">
                  <a:extLst>
                    <a:ext uri="{9D8B030D-6E8A-4147-A177-3AD203B41FA5}">
                      <a16:colId xmlns:a16="http://schemas.microsoft.com/office/drawing/2014/main" val="1196156110"/>
                    </a:ext>
                  </a:extLst>
                </a:gridCol>
                <a:gridCol w="562994">
                  <a:extLst>
                    <a:ext uri="{9D8B030D-6E8A-4147-A177-3AD203B41FA5}">
                      <a16:colId xmlns:a16="http://schemas.microsoft.com/office/drawing/2014/main" val="1995275674"/>
                    </a:ext>
                  </a:extLst>
                </a:gridCol>
              </a:tblGrid>
              <a:tr h="334416">
                <a:tc>
                  <a:txBody>
                    <a:bodyPr/>
                    <a:lstStyle/>
                    <a:p>
                      <a:pPr algn="l" fontAlgn="b"/>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A</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B</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C</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D</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E</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F</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G</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H</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extLst>
                  <a:ext uri="{0D108BD9-81ED-4DB2-BD59-A6C34878D82A}">
                    <a16:rowId xmlns:a16="http://schemas.microsoft.com/office/drawing/2014/main" val="2354762818"/>
                  </a:ext>
                </a:extLst>
              </a:tr>
              <a:tr h="334416">
                <a:tc>
                  <a:txBody>
                    <a:bodyPr/>
                    <a:lstStyle/>
                    <a:p>
                      <a:pPr algn="l" fontAlgn="b"/>
                      <a:r>
                        <a:rPr lang="en-US" sz="1100" u="none" strike="noStrike" dirty="0">
                          <a:solidFill>
                            <a:schemeClr val="bg1"/>
                          </a:solidFill>
                          <a:effectLst/>
                        </a:rPr>
                        <a:t>A</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5078066"/>
                  </a:ext>
                </a:extLst>
              </a:tr>
              <a:tr h="334416">
                <a:tc>
                  <a:txBody>
                    <a:bodyPr/>
                    <a:lstStyle/>
                    <a:p>
                      <a:pPr algn="l" fontAlgn="b"/>
                      <a:r>
                        <a:rPr lang="en-US" sz="1100" u="none" strike="noStrike" dirty="0">
                          <a:solidFill>
                            <a:schemeClr val="bg1"/>
                          </a:solidFill>
                          <a:effectLst/>
                        </a:rPr>
                        <a:t>B</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26701397"/>
                  </a:ext>
                </a:extLst>
              </a:tr>
              <a:tr h="334416">
                <a:tc>
                  <a:txBody>
                    <a:bodyPr/>
                    <a:lstStyle/>
                    <a:p>
                      <a:pPr algn="l" fontAlgn="b"/>
                      <a:r>
                        <a:rPr lang="en-US" sz="1100" u="none" strike="noStrike" dirty="0">
                          <a:solidFill>
                            <a:schemeClr val="bg1"/>
                          </a:solidFill>
                          <a:effectLst/>
                        </a:rPr>
                        <a:t>C</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27543188"/>
                  </a:ext>
                </a:extLst>
              </a:tr>
              <a:tr h="334416">
                <a:tc>
                  <a:txBody>
                    <a:bodyPr/>
                    <a:lstStyle/>
                    <a:p>
                      <a:pPr algn="l" fontAlgn="b"/>
                      <a:r>
                        <a:rPr lang="en-US" sz="1100" u="none" strike="noStrike" dirty="0">
                          <a:solidFill>
                            <a:schemeClr val="bg1"/>
                          </a:solidFill>
                          <a:effectLst/>
                        </a:rPr>
                        <a:t>D</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13503478"/>
                  </a:ext>
                </a:extLst>
              </a:tr>
              <a:tr h="334416">
                <a:tc>
                  <a:txBody>
                    <a:bodyPr/>
                    <a:lstStyle/>
                    <a:p>
                      <a:pPr algn="l" fontAlgn="b"/>
                      <a:r>
                        <a:rPr lang="en-US" sz="1100" u="none" strike="noStrike" dirty="0">
                          <a:solidFill>
                            <a:schemeClr val="bg1"/>
                          </a:solidFill>
                          <a:effectLst/>
                        </a:rPr>
                        <a:t>E</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71246512"/>
                  </a:ext>
                </a:extLst>
              </a:tr>
              <a:tr h="334416">
                <a:tc>
                  <a:txBody>
                    <a:bodyPr/>
                    <a:lstStyle/>
                    <a:p>
                      <a:pPr algn="l" fontAlgn="b"/>
                      <a:r>
                        <a:rPr lang="en-US" sz="1100" u="none" strike="noStrike" dirty="0">
                          <a:solidFill>
                            <a:schemeClr val="bg1"/>
                          </a:solidFill>
                          <a:effectLst/>
                        </a:rPr>
                        <a:t>F</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69293012"/>
                  </a:ext>
                </a:extLst>
              </a:tr>
              <a:tr h="334416">
                <a:tc>
                  <a:txBody>
                    <a:bodyPr/>
                    <a:lstStyle/>
                    <a:p>
                      <a:pPr algn="l" fontAlgn="b"/>
                      <a:r>
                        <a:rPr lang="en-US" sz="1100" u="none" strike="noStrike" dirty="0">
                          <a:solidFill>
                            <a:schemeClr val="bg1"/>
                          </a:solidFill>
                          <a:effectLst/>
                        </a:rPr>
                        <a:t>G</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dirty="0">
                          <a:effectLst/>
                        </a:rPr>
                        <a:t>0</a:t>
                      </a:r>
                      <a:endParaRPr lang="ru-RU"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33102726"/>
                  </a:ext>
                </a:extLst>
              </a:tr>
              <a:tr h="334416">
                <a:tc>
                  <a:txBody>
                    <a:bodyPr/>
                    <a:lstStyle/>
                    <a:p>
                      <a:pPr algn="l" fontAlgn="b"/>
                      <a:r>
                        <a:rPr lang="en-US" sz="1100" u="none" strike="noStrike" dirty="0">
                          <a:solidFill>
                            <a:schemeClr val="bg1"/>
                          </a:solidFill>
                          <a:effectLst/>
                        </a:rPr>
                        <a:t>H</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dirty="0">
                          <a:effectLst/>
                        </a:rPr>
                        <a:t>1</a:t>
                      </a:r>
                      <a:endParaRPr lang="ru-RU"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dirty="0">
                          <a:effectLst/>
                        </a:rPr>
                        <a:t>0</a:t>
                      </a:r>
                      <a:endParaRPr lang="ru-RU"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73846720"/>
                  </a:ext>
                </a:extLst>
              </a:tr>
            </a:tbl>
          </a:graphicData>
        </a:graphic>
      </p:graphicFrame>
      <p:graphicFrame>
        <p:nvGraphicFramePr>
          <p:cNvPr id="6" name="Таблица 5"/>
          <p:cNvGraphicFramePr>
            <a:graphicFrameLocks noGrp="1"/>
          </p:cNvGraphicFramePr>
          <p:nvPr>
            <p:extLst>
              <p:ext uri="{D42A27DB-BD31-4B8C-83A1-F6EECF244321}">
                <p14:modId xmlns:p14="http://schemas.microsoft.com/office/powerpoint/2010/main" val="3685070216"/>
              </p:ext>
            </p:extLst>
          </p:nvPr>
        </p:nvGraphicFramePr>
        <p:xfrm>
          <a:off x="821105" y="5162389"/>
          <a:ext cx="5066944" cy="381000"/>
        </p:xfrm>
        <a:graphic>
          <a:graphicData uri="http://schemas.openxmlformats.org/drawingml/2006/table">
            <a:tbl>
              <a:tblPr>
                <a:tableStyleId>{5C22544A-7EE6-4342-B048-85BDC9FD1C3A}</a:tableStyleId>
              </a:tblPr>
              <a:tblGrid>
                <a:gridCol w="633368">
                  <a:extLst>
                    <a:ext uri="{9D8B030D-6E8A-4147-A177-3AD203B41FA5}">
                      <a16:colId xmlns:a16="http://schemas.microsoft.com/office/drawing/2014/main" val="1842037824"/>
                    </a:ext>
                  </a:extLst>
                </a:gridCol>
                <a:gridCol w="633368">
                  <a:extLst>
                    <a:ext uri="{9D8B030D-6E8A-4147-A177-3AD203B41FA5}">
                      <a16:colId xmlns:a16="http://schemas.microsoft.com/office/drawing/2014/main" val="102047581"/>
                    </a:ext>
                  </a:extLst>
                </a:gridCol>
                <a:gridCol w="633368">
                  <a:extLst>
                    <a:ext uri="{9D8B030D-6E8A-4147-A177-3AD203B41FA5}">
                      <a16:colId xmlns:a16="http://schemas.microsoft.com/office/drawing/2014/main" val="2389676517"/>
                    </a:ext>
                  </a:extLst>
                </a:gridCol>
                <a:gridCol w="633368">
                  <a:extLst>
                    <a:ext uri="{9D8B030D-6E8A-4147-A177-3AD203B41FA5}">
                      <a16:colId xmlns:a16="http://schemas.microsoft.com/office/drawing/2014/main" val="1836196401"/>
                    </a:ext>
                  </a:extLst>
                </a:gridCol>
                <a:gridCol w="633368">
                  <a:extLst>
                    <a:ext uri="{9D8B030D-6E8A-4147-A177-3AD203B41FA5}">
                      <a16:colId xmlns:a16="http://schemas.microsoft.com/office/drawing/2014/main" val="3310543557"/>
                    </a:ext>
                  </a:extLst>
                </a:gridCol>
                <a:gridCol w="633368">
                  <a:extLst>
                    <a:ext uri="{9D8B030D-6E8A-4147-A177-3AD203B41FA5}">
                      <a16:colId xmlns:a16="http://schemas.microsoft.com/office/drawing/2014/main" val="2087187145"/>
                    </a:ext>
                  </a:extLst>
                </a:gridCol>
                <a:gridCol w="633368">
                  <a:extLst>
                    <a:ext uri="{9D8B030D-6E8A-4147-A177-3AD203B41FA5}">
                      <a16:colId xmlns:a16="http://schemas.microsoft.com/office/drawing/2014/main" val="2212534103"/>
                    </a:ext>
                  </a:extLst>
                </a:gridCol>
                <a:gridCol w="633368">
                  <a:extLst>
                    <a:ext uri="{9D8B030D-6E8A-4147-A177-3AD203B41FA5}">
                      <a16:colId xmlns:a16="http://schemas.microsoft.com/office/drawing/2014/main" val="2145930672"/>
                    </a:ext>
                  </a:extLst>
                </a:gridCol>
              </a:tblGrid>
              <a:tr h="190500">
                <a:tc>
                  <a:txBody>
                    <a:bodyPr/>
                    <a:lstStyle/>
                    <a:p>
                      <a:pPr algn="l" fontAlgn="b"/>
                      <a:r>
                        <a:rPr lang="en-US" sz="1100" u="none" strike="noStrike">
                          <a:solidFill>
                            <a:schemeClr val="bg1"/>
                          </a:solidFill>
                          <a:effectLst/>
                        </a:rPr>
                        <a:t>A</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B</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C</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D</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E</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F</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G</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H</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extLst>
                  <a:ext uri="{0D108BD9-81ED-4DB2-BD59-A6C34878D82A}">
                    <a16:rowId xmlns:a16="http://schemas.microsoft.com/office/drawing/2014/main" val="251151913"/>
                  </a:ext>
                </a:extLst>
              </a:tr>
              <a:tr h="190500">
                <a:tc>
                  <a:txBody>
                    <a:bodyPr/>
                    <a:lstStyle/>
                    <a:p>
                      <a:pPr algn="l" fontAlgn="b"/>
                      <a:r>
                        <a:rPr lang="en-US" sz="1100" u="none" strike="noStrike">
                          <a:effectLst/>
                        </a:rPr>
                        <a:t>B,C,F</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C,D,G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B,C,E,G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C,D,E,F,H</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G</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23177834"/>
                  </a:ext>
                </a:extLst>
              </a:tr>
            </a:tbl>
          </a:graphicData>
        </a:graphic>
      </p:graphicFrame>
      <p:graphicFrame>
        <p:nvGraphicFramePr>
          <p:cNvPr id="10" name="Таблица 9"/>
          <p:cNvGraphicFramePr>
            <a:graphicFrameLocks noGrp="1"/>
          </p:cNvGraphicFramePr>
          <p:nvPr>
            <p:extLst>
              <p:ext uri="{D42A27DB-BD31-4B8C-83A1-F6EECF244321}">
                <p14:modId xmlns:p14="http://schemas.microsoft.com/office/powerpoint/2010/main" val="3106957516"/>
              </p:ext>
            </p:extLst>
          </p:nvPr>
        </p:nvGraphicFramePr>
        <p:xfrm>
          <a:off x="829651" y="5867358"/>
          <a:ext cx="6705600" cy="381000"/>
        </p:xfrm>
        <a:graphic>
          <a:graphicData uri="http://schemas.openxmlformats.org/drawingml/2006/table">
            <a:tbl>
              <a:tblPr>
                <a:tableStyleId>{5C22544A-7EE6-4342-B048-85BDC9FD1C3A}</a:tableStyleId>
              </a:tblPr>
              <a:tblGrid>
                <a:gridCol w="609600">
                  <a:extLst>
                    <a:ext uri="{9D8B030D-6E8A-4147-A177-3AD203B41FA5}">
                      <a16:colId xmlns:a16="http://schemas.microsoft.com/office/drawing/2014/main" val="3555137627"/>
                    </a:ext>
                  </a:extLst>
                </a:gridCol>
                <a:gridCol w="609600">
                  <a:extLst>
                    <a:ext uri="{9D8B030D-6E8A-4147-A177-3AD203B41FA5}">
                      <a16:colId xmlns:a16="http://schemas.microsoft.com/office/drawing/2014/main" val="210895576"/>
                    </a:ext>
                  </a:extLst>
                </a:gridCol>
                <a:gridCol w="609600">
                  <a:extLst>
                    <a:ext uri="{9D8B030D-6E8A-4147-A177-3AD203B41FA5}">
                      <a16:colId xmlns:a16="http://schemas.microsoft.com/office/drawing/2014/main" val="3732833385"/>
                    </a:ext>
                  </a:extLst>
                </a:gridCol>
                <a:gridCol w="609600">
                  <a:extLst>
                    <a:ext uri="{9D8B030D-6E8A-4147-A177-3AD203B41FA5}">
                      <a16:colId xmlns:a16="http://schemas.microsoft.com/office/drawing/2014/main" val="743757774"/>
                    </a:ext>
                  </a:extLst>
                </a:gridCol>
                <a:gridCol w="609600">
                  <a:extLst>
                    <a:ext uri="{9D8B030D-6E8A-4147-A177-3AD203B41FA5}">
                      <a16:colId xmlns:a16="http://schemas.microsoft.com/office/drawing/2014/main" val="3108146692"/>
                    </a:ext>
                  </a:extLst>
                </a:gridCol>
                <a:gridCol w="609600">
                  <a:extLst>
                    <a:ext uri="{9D8B030D-6E8A-4147-A177-3AD203B41FA5}">
                      <a16:colId xmlns:a16="http://schemas.microsoft.com/office/drawing/2014/main" val="243175891"/>
                    </a:ext>
                  </a:extLst>
                </a:gridCol>
                <a:gridCol w="609600">
                  <a:extLst>
                    <a:ext uri="{9D8B030D-6E8A-4147-A177-3AD203B41FA5}">
                      <a16:colId xmlns:a16="http://schemas.microsoft.com/office/drawing/2014/main" val="4143386450"/>
                    </a:ext>
                  </a:extLst>
                </a:gridCol>
                <a:gridCol w="609600">
                  <a:extLst>
                    <a:ext uri="{9D8B030D-6E8A-4147-A177-3AD203B41FA5}">
                      <a16:colId xmlns:a16="http://schemas.microsoft.com/office/drawing/2014/main" val="3306031872"/>
                    </a:ext>
                  </a:extLst>
                </a:gridCol>
                <a:gridCol w="609600">
                  <a:extLst>
                    <a:ext uri="{9D8B030D-6E8A-4147-A177-3AD203B41FA5}">
                      <a16:colId xmlns:a16="http://schemas.microsoft.com/office/drawing/2014/main" val="4058354547"/>
                    </a:ext>
                  </a:extLst>
                </a:gridCol>
                <a:gridCol w="609600">
                  <a:extLst>
                    <a:ext uri="{9D8B030D-6E8A-4147-A177-3AD203B41FA5}">
                      <a16:colId xmlns:a16="http://schemas.microsoft.com/office/drawing/2014/main" val="2620438900"/>
                    </a:ext>
                  </a:extLst>
                </a:gridCol>
                <a:gridCol w="609600">
                  <a:extLst>
                    <a:ext uri="{9D8B030D-6E8A-4147-A177-3AD203B41FA5}">
                      <a16:colId xmlns:a16="http://schemas.microsoft.com/office/drawing/2014/main" val="182286292"/>
                    </a:ext>
                  </a:extLst>
                </a:gridCol>
              </a:tblGrid>
              <a:tr h="190500">
                <a:tc>
                  <a:txBody>
                    <a:bodyPr/>
                    <a:lstStyle/>
                    <a:p>
                      <a:pPr algn="r" fontAlgn="b"/>
                      <a:r>
                        <a:rPr lang="ru-RU" sz="1100" u="none" strike="noStrike" dirty="0">
                          <a:solidFill>
                            <a:schemeClr val="bg1"/>
                          </a:solidFill>
                          <a:effectLst/>
                        </a:rPr>
                        <a:t>1</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2</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3</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4</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5</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6</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7</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8</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9</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10</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11</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extLst>
                  <a:ext uri="{0D108BD9-81ED-4DB2-BD59-A6C34878D82A}">
                    <a16:rowId xmlns:a16="http://schemas.microsoft.com/office/drawing/2014/main" val="2170018484"/>
                  </a:ext>
                </a:extLst>
              </a:tr>
              <a:tr h="190500">
                <a:tc>
                  <a:txBody>
                    <a:bodyPr/>
                    <a:lstStyle/>
                    <a:p>
                      <a:pPr algn="l" fontAlgn="b"/>
                      <a:r>
                        <a:rPr lang="en-US" sz="1100" u="none" strike="noStrike">
                          <a:effectLst/>
                        </a:rPr>
                        <a:t>A-B</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A-C</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D-E</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A-F</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C-G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D-G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E-G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F-G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G-H</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48613719"/>
                  </a:ext>
                </a:extLst>
              </a:tr>
            </a:tbl>
          </a:graphicData>
        </a:graphic>
      </p:graphicFrame>
      <p:pic>
        <p:nvPicPr>
          <p:cNvPr id="16" name="Рисунок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0973" y="2200114"/>
            <a:ext cx="5248275" cy="2962275"/>
          </a:xfrm>
          <a:prstGeom prst="rect">
            <a:avLst/>
          </a:prstGeom>
        </p:spPr>
      </p:pic>
    </p:spTree>
    <p:extLst>
      <p:ext uri="{BB962C8B-B14F-4D97-AF65-F5344CB8AC3E}">
        <p14:creationId xmlns:p14="http://schemas.microsoft.com/office/powerpoint/2010/main" val="19744116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Обход графа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14</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graphicFrame>
        <p:nvGraphicFramePr>
          <p:cNvPr id="12" name="Таблица 11"/>
          <p:cNvGraphicFramePr>
            <a:graphicFrameLocks noGrp="1"/>
          </p:cNvGraphicFramePr>
          <p:nvPr>
            <p:extLst>
              <p:ext uri="{D42A27DB-BD31-4B8C-83A1-F6EECF244321}">
                <p14:modId xmlns:p14="http://schemas.microsoft.com/office/powerpoint/2010/main" val="3317484179"/>
              </p:ext>
            </p:extLst>
          </p:nvPr>
        </p:nvGraphicFramePr>
        <p:xfrm>
          <a:off x="821105" y="1743196"/>
          <a:ext cx="5066946" cy="3009744"/>
        </p:xfrm>
        <a:graphic>
          <a:graphicData uri="http://schemas.openxmlformats.org/drawingml/2006/table">
            <a:tbl>
              <a:tblPr>
                <a:tableStyleId>{5C22544A-7EE6-4342-B048-85BDC9FD1C3A}</a:tableStyleId>
              </a:tblPr>
              <a:tblGrid>
                <a:gridCol w="562994">
                  <a:extLst>
                    <a:ext uri="{9D8B030D-6E8A-4147-A177-3AD203B41FA5}">
                      <a16:colId xmlns:a16="http://schemas.microsoft.com/office/drawing/2014/main" val="2633176333"/>
                    </a:ext>
                  </a:extLst>
                </a:gridCol>
                <a:gridCol w="562994">
                  <a:extLst>
                    <a:ext uri="{9D8B030D-6E8A-4147-A177-3AD203B41FA5}">
                      <a16:colId xmlns:a16="http://schemas.microsoft.com/office/drawing/2014/main" val="2546136423"/>
                    </a:ext>
                  </a:extLst>
                </a:gridCol>
                <a:gridCol w="562994">
                  <a:extLst>
                    <a:ext uri="{9D8B030D-6E8A-4147-A177-3AD203B41FA5}">
                      <a16:colId xmlns:a16="http://schemas.microsoft.com/office/drawing/2014/main" val="2913452983"/>
                    </a:ext>
                  </a:extLst>
                </a:gridCol>
                <a:gridCol w="562994">
                  <a:extLst>
                    <a:ext uri="{9D8B030D-6E8A-4147-A177-3AD203B41FA5}">
                      <a16:colId xmlns:a16="http://schemas.microsoft.com/office/drawing/2014/main" val="510657521"/>
                    </a:ext>
                  </a:extLst>
                </a:gridCol>
                <a:gridCol w="562994">
                  <a:extLst>
                    <a:ext uri="{9D8B030D-6E8A-4147-A177-3AD203B41FA5}">
                      <a16:colId xmlns:a16="http://schemas.microsoft.com/office/drawing/2014/main" val="195905742"/>
                    </a:ext>
                  </a:extLst>
                </a:gridCol>
                <a:gridCol w="562994">
                  <a:extLst>
                    <a:ext uri="{9D8B030D-6E8A-4147-A177-3AD203B41FA5}">
                      <a16:colId xmlns:a16="http://schemas.microsoft.com/office/drawing/2014/main" val="3232749687"/>
                    </a:ext>
                  </a:extLst>
                </a:gridCol>
                <a:gridCol w="562994">
                  <a:extLst>
                    <a:ext uri="{9D8B030D-6E8A-4147-A177-3AD203B41FA5}">
                      <a16:colId xmlns:a16="http://schemas.microsoft.com/office/drawing/2014/main" val="2701815834"/>
                    </a:ext>
                  </a:extLst>
                </a:gridCol>
                <a:gridCol w="562994">
                  <a:extLst>
                    <a:ext uri="{9D8B030D-6E8A-4147-A177-3AD203B41FA5}">
                      <a16:colId xmlns:a16="http://schemas.microsoft.com/office/drawing/2014/main" val="1196156110"/>
                    </a:ext>
                  </a:extLst>
                </a:gridCol>
                <a:gridCol w="562994">
                  <a:extLst>
                    <a:ext uri="{9D8B030D-6E8A-4147-A177-3AD203B41FA5}">
                      <a16:colId xmlns:a16="http://schemas.microsoft.com/office/drawing/2014/main" val="1995275674"/>
                    </a:ext>
                  </a:extLst>
                </a:gridCol>
              </a:tblGrid>
              <a:tr h="334416">
                <a:tc>
                  <a:txBody>
                    <a:bodyPr/>
                    <a:lstStyle/>
                    <a:p>
                      <a:pPr algn="l" fontAlgn="b"/>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A</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B</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C</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D</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E</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F</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G</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H</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extLst>
                  <a:ext uri="{0D108BD9-81ED-4DB2-BD59-A6C34878D82A}">
                    <a16:rowId xmlns:a16="http://schemas.microsoft.com/office/drawing/2014/main" val="2354762818"/>
                  </a:ext>
                </a:extLst>
              </a:tr>
              <a:tr h="334416">
                <a:tc>
                  <a:txBody>
                    <a:bodyPr/>
                    <a:lstStyle/>
                    <a:p>
                      <a:pPr algn="l" fontAlgn="b"/>
                      <a:r>
                        <a:rPr lang="en-US" sz="1100" u="none" strike="noStrike" dirty="0">
                          <a:solidFill>
                            <a:schemeClr val="bg1"/>
                          </a:solidFill>
                          <a:effectLst/>
                        </a:rPr>
                        <a:t>A</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5078066"/>
                  </a:ext>
                </a:extLst>
              </a:tr>
              <a:tr h="334416">
                <a:tc>
                  <a:txBody>
                    <a:bodyPr/>
                    <a:lstStyle/>
                    <a:p>
                      <a:pPr algn="l" fontAlgn="b"/>
                      <a:r>
                        <a:rPr lang="en-US" sz="1100" u="none" strike="noStrike" dirty="0">
                          <a:solidFill>
                            <a:schemeClr val="bg1"/>
                          </a:solidFill>
                          <a:effectLst/>
                        </a:rPr>
                        <a:t>B</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dirty="0">
                          <a:effectLst/>
                        </a:rPr>
                        <a:t>0</a:t>
                      </a:r>
                      <a:endParaRPr lang="ru-RU"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26701397"/>
                  </a:ext>
                </a:extLst>
              </a:tr>
              <a:tr h="334416">
                <a:tc>
                  <a:txBody>
                    <a:bodyPr/>
                    <a:lstStyle/>
                    <a:p>
                      <a:pPr algn="l" fontAlgn="b"/>
                      <a:r>
                        <a:rPr lang="en-US" sz="1100" u="none" strike="noStrike" dirty="0">
                          <a:solidFill>
                            <a:schemeClr val="bg1"/>
                          </a:solidFill>
                          <a:effectLst/>
                        </a:rPr>
                        <a:t>C</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27543188"/>
                  </a:ext>
                </a:extLst>
              </a:tr>
              <a:tr h="334416">
                <a:tc>
                  <a:txBody>
                    <a:bodyPr/>
                    <a:lstStyle/>
                    <a:p>
                      <a:pPr algn="l" fontAlgn="b"/>
                      <a:r>
                        <a:rPr lang="en-US" sz="1100" u="none" strike="noStrike" dirty="0">
                          <a:solidFill>
                            <a:schemeClr val="bg1"/>
                          </a:solidFill>
                          <a:effectLst/>
                        </a:rPr>
                        <a:t>D</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13503478"/>
                  </a:ext>
                </a:extLst>
              </a:tr>
              <a:tr h="334416">
                <a:tc>
                  <a:txBody>
                    <a:bodyPr/>
                    <a:lstStyle/>
                    <a:p>
                      <a:pPr algn="l" fontAlgn="b"/>
                      <a:r>
                        <a:rPr lang="en-US" sz="1100" u="none" strike="noStrike" dirty="0">
                          <a:solidFill>
                            <a:schemeClr val="bg1"/>
                          </a:solidFill>
                          <a:effectLst/>
                        </a:rPr>
                        <a:t>E</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71246512"/>
                  </a:ext>
                </a:extLst>
              </a:tr>
              <a:tr h="334416">
                <a:tc>
                  <a:txBody>
                    <a:bodyPr/>
                    <a:lstStyle/>
                    <a:p>
                      <a:pPr algn="l" fontAlgn="b"/>
                      <a:r>
                        <a:rPr lang="en-US" sz="1100" u="none" strike="noStrike" dirty="0">
                          <a:solidFill>
                            <a:schemeClr val="bg1"/>
                          </a:solidFill>
                          <a:effectLst/>
                        </a:rPr>
                        <a:t>F</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69293012"/>
                  </a:ext>
                </a:extLst>
              </a:tr>
              <a:tr h="334416">
                <a:tc>
                  <a:txBody>
                    <a:bodyPr/>
                    <a:lstStyle/>
                    <a:p>
                      <a:pPr algn="l" fontAlgn="b"/>
                      <a:r>
                        <a:rPr lang="en-US" sz="1100" u="none" strike="noStrike" dirty="0">
                          <a:solidFill>
                            <a:schemeClr val="bg1"/>
                          </a:solidFill>
                          <a:effectLst/>
                        </a:rPr>
                        <a:t>G</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dirty="0">
                          <a:effectLst/>
                        </a:rPr>
                        <a:t>0</a:t>
                      </a:r>
                      <a:endParaRPr lang="ru-RU"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1</a:t>
                      </a:r>
                      <a:endParaRPr lang="ru-RU"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33102726"/>
                  </a:ext>
                </a:extLst>
              </a:tr>
              <a:tr h="334416">
                <a:tc>
                  <a:txBody>
                    <a:bodyPr/>
                    <a:lstStyle/>
                    <a:p>
                      <a:pPr algn="l" fontAlgn="b"/>
                      <a:r>
                        <a:rPr lang="en-US" sz="1100" u="none" strike="noStrike" dirty="0">
                          <a:solidFill>
                            <a:schemeClr val="bg1"/>
                          </a:solidFill>
                          <a:effectLst/>
                        </a:rPr>
                        <a:t>H</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a:effectLst/>
                        </a:rPr>
                        <a:t>0</a:t>
                      </a:r>
                      <a:endParaRPr lang="ru-RU"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dirty="0">
                          <a:effectLst/>
                        </a:rPr>
                        <a:t>1</a:t>
                      </a:r>
                      <a:endParaRPr lang="ru-RU"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r" fontAlgn="b"/>
                      <a:r>
                        <a:rPr lang="ru-RU" sz="1100" u="none" strike="noStrike" dirty="0">
                          <a:effectLst/>
                        </a:rPr>
                        <a:t>0</a:t>
                      </a:r>
                      <a:endParaRPr lang="ru-RU"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73846720"/>
                  </a:ext>
                </a:extLst>
              </a:tr>
            </a:tbl>
          </a:graphicData>
        </a:graphic>
      </p:graphicFrame>
      <p:graphicFrame>
        <p:nvGraphicFramePr>
          <p:cNvPr id="6" name="Таблица 5"/>
          <p:cNvGraphicFramePr>
            <a:graphicFrameLocks noGrp="1"/>
          </p:cNvGraphicFramePr>
          <p:nvPr>
            <p:extLst>
              <p:ext uri="{D42A27DB-BD31-4B8C-83A1-F6EECF244321}">
                <p14:modId xmlns:p14="http://schemas.microsoft.com/office/powerpoint/2010/main" val="3685070216"/>
              </p:ext>
            </p:extLst>
          </p:nvPr>
        </p:nvGraphicFramePr>
        <p:xfrm>
          <a:off x="821105" y="5162389"/>
          <a:ext cx="5066944" cy="381000"/>
        </p:xfrm>
        <a:graphic>
          <a:graphicData uri="http://schemas.openxmlformats.org/drawingml/2006/table">
            <a:tbl>
              <a:tblPr>
                <a:tableStyleId>{5C22544A-7EE6-4342-B048-85BDC9FD1C3A}</a:tableStyleId>
              </a:tblPr>
              <a:tblGrid>
                <a:gridCol w="633368">
                  <a:extLst>
                    <a:ext uri="{9D8B030D-6E8A-4147-A177-3AD203B41FA5}">
                      <a16:colId xmlns:a16="http://schemas.microsoft.com/office/drawing/2014/main" val="1842037824"/>
                    </a:ext>
                  </a:extLst>
                </a:gridCol>
                <a:gridCol w="633368">
                  <a:extLst>
                    <a:ext uri="{9D8B030D-6E8A-4147-A177-3AD203B41FA5}">
                      <a16:colId xmlns:a16="http://schemas.microsoft.com/office/drawing/2014/main" val="102047581"/>
                    </a:ext>
                  </a:extLst>
                </a:gridCol>
                <a:gridCol w="633368">
                  <a:extLst>
                    <a:ext uri="{9D8B030D-6E8A-4147-A177-3AD203B41FA5}">
                      <a16:colId xmlns:a16="http://schemas.microsoft.com/office/drawing/2014/main" val="2389676517"/>
                    </a:ext>
                  </a:extLst>
                </a:gridCol>
                <a:gridCol w="633368">
                  <a:extLst>
                    <a:ext uri="{9D8B030D-6E8A-4147-A177-3AD203B41FA5}">
                      <a16:colId xmlns:a16="http://schemas.microsoft.com/office/drawing/2014/main" val="1836196401"/>
                    </a:ext>
                  </a:extLst>
                </a:gridCol>
                <a:gridCol w="633368">
                  <a:extLst>
                    <a:ext uri="{9D8B030D-6E8A-4147-A177-3AD203B41FA5}">
                      <a16:colId xmlns:a16="http://schemas.microsoft.com/office/drawing/2014/main" val="3310543557"/>
                    </a:ext>
                  </a:extLst>
                </a:gridCol>
                <a:gridCol w="633368">
                  <a:extLst>
                    <a:ext uri="{9D8B030D-6E8A-4147-A177-3AD203B41FA5}">
                      <a16:colId xmlns:a16="http://schemas.microsoft.com/office/drawing/2014/main" val="2087187145"/>
                    </a:ext>
                  </a:extLst>
                </a:gridCol>
                <a:gridCol w="633368">
                  <a:extLst>
                    <a:ext uri="{9D8B030D-6E8A-4147-A177-3AD203B41FA5}">
                      <a16:colId xmlns:a16="http://schemas.microsoft.com/office/drawing/2014/main" val="2212534103"/>
                    </a:ext>
                  </a:extLst>
                </a:gridCol>
                <a:gridCol w="633368">
                  <a:extLst>
                    <a:ext uri="{9D8B030D-6E8A-4147-A177-3AD203B41FA5}">
                      <a16:colId xmlns:a16="http://schemas.microsoft.com/office/drawing/2014/main" val="2145930672"/>
                    </a:ext>
                  </a:extLst>
                </a:gridCol>
              </a:tblGrid>
              <a:tr h="190500">
                <a:tc>
                  <a:txBody>
                    <a:bodyPr/>
                    <a:lstStyle/>
                    <a:p>
                      <a:pPr algn="l" fontAlgn="b"/>
                      <a:r>
                        <a:rPr lang="en-US" sz="1100" u="none" strike="noStrike">
                          <a:solidFill>
                            <a:schemeClr val="bg1"/>
                          </a:solidFill>
                          <a:effectLst/>
                        </a:rPr>
                        <a:t>A</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B</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C</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D</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E</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F</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a:solidFill>
                            <a:schemeClr val="bg1"/>
                          </a:solidFill>
                          <a:effectLst/>
                        </a:rPr>
                        <a:t>G</a:t>
                      </a:r>
                      <a:endParaRPr lang="en-US"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l" fontAlgn="b"/>
                      <a:r>
                        <a:rPr lang="en-US" sz="1100" u="none" strike="noStrike" dirty="0">
                          <a:solidFill>
                            <a:schemeClr val="bg1"/>
                          </a:solidFill>
                          <a:effectLst/>
                        </a:rPr>
                        <a:t>H</a:t>
                      </a:r>
                      <a:endParaRPr lang="en-US"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extLst>
                  <a:ext uri="{0D108BD9-81ED-4DB2-BD59-A6C34878D82A}">
                    <a16:rowId xmlns:a16="http://schemas.microsoft.com/office/drawing/2014/main" val="251151913"/>
                  </a:ext>
                </a:extLst>
              </a:tr>
              <a:tr h="190500">
                <a:tc>
                  <a:txBody>
                    <a:bodyPr/>
                    <a:lstStyle/>
                    <a:p>
                      <a:pPr algn="l" fontAlgn="b"/>
                      <a:r>
                        <a:rPr lang="en-US" sz="1100" u="none" strike="noStrike">
                          <a:effectLst/>
                        </a:rPr>
                        <a:t>B,C,F</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C,D,G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B,C,E,G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C,D,E,F,H</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G</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23177834"/>
                  </a:ext>
                </a:extLst>
              </a:tr>
            </a:tbl>
          </a:graphicData>
        </a:graphic>
      </p:graphicFrame>
      <p:graphicFrame>
        <p:nvGraphicFramePr>
          <p:cNvPr id="10" name="Таблица 9"/>
          <p:cNvGraphicFramePr>
            <a:graphicFrameLocks noGrp="1"/>
          </p:cNvGraphicFramePr>
          <p:nvPr>
            <p:extLst>
              <p:ext uri="{D42A27DB-BD31-4B8C-83A1-F6EECF244321}">
                <p14:modId xmlns:p14="http://schemas.microsoft.com/office/powerpoint/2010/main" val="3106957516"/>
              </p:ext>
            </p:extLst>
          </p:nvPr>
        </p:nvGraphicFramePr>
        <p:xfrm>
          <a:off x="829651" y="5867358"/>
          <a:ext cx="6705600" cy="381000"/>
        </p:xfrm>
        <a:graphic>
          <a:graphicData uri="http://schemas.openxmlformats.org/drawingml/2006/table">
            <a:tbl>
              <a:tblPr>
                <a:tableStyleId>{5C22544A-7EE6-4342-B048-85BDC9FD1C3A}</a:tableStyleId>
              </a:tblPr>
              <a:tblGrid>
                <a:gridCol w="609600">
                  <a:extLst>
                    <a:ext uri="{9D8B030D-6E8A-4147-A177-3AD203B41FA5}">
                      <a16:colId xmlns:a16="http://schemas.microsoft.com/office/drawing/2014/main" val="3555137627"/>
                    </a:ext>
                  </a:extLst>
                </a:gridCol>
                <a:gridCol w="609600">
                  <a:extLst>
                    <a:ext uri="{9D8B030D-6E8A-4147-A177-3AD203B41FA5}">
                      <a16:colId xmlns:a16="http://schemas.microsoft.com/office/drawing/2014/main" val="210895576"/>
                    </a:ext>
                  </a:extLst>
                </a:gridCol>
                <a:gridCol w="609600">
                  <a:extLst>
                    <a:ext uri="{9D8B030D-6E8A-4147-A177-3AD203B41FA5}">
                      <a16:colId xmlns:a16="http://schemas.microsoft.com/office/drawing/2014/main" val="3732833385"/>
                    </a:ext>
                  </a:extLst>
                </a:gridCol>
                <a:gridCol w="609600">
                  <a:extLst>
                    <a:ext uri="{9D8B030D-6E8A-4147-A177-3AD203B41FA5}">
                      <a16:colId xmlns:a16="http://schemas.microsoft.com/office/drawing/2014/main" val="743757774"/>
                    </a:ext>
                  </a:extLst>
                </a:gridCol>
                <a:gridCol w="609600">
                  <a:extLst>
                    <a:ext uri="{9D8B030D-6E8A-4147-A177-3AD203B41FA5}">
                      <a16:colId xmlns:a16="http://schemas.microsoft.com/office/drawing/2014/main" val="3108146692"/>
                    </a:ext>
                  </a:extLst>
                </a:gridCol>
                <a:gridCol w="609600">
                  <a:extLst>
                    <a:ext uri="{9D8B030D-6E8A-4147-A177-3AD203B41FA5}">
                      <a16:colId xmlns:a16="http://schemas.microsoft.com/office/drawing/2014/main" val="243175891"/>
                    </a:ext>
                  </a:extLst>
                </a:gridCol>
                <a:gridCol w="609600">
                  <a:extLst>
                    <a:ext uri="{9D8B030D-6E8A-4147-A177-3AD203B41FA5}">
                      <a16:colId xmlns:a16="http://schemas.microsoft.com/office/drawing/2014/main" val="4143386450"/>
                    </a:ext>
                  </a:extLst>
                </a:gridCol>
                <a:gridCol w="609600">
                  <a:extLst>
                    <a:ext uri="{9D8B030D-6E8A-4147-A177-3AD203B41FA5}">
                      <a16:colId xmlns:a16="http://schemas.microsoft.com/office/drawing/2014/main" val="3306031872"/>
                    </a:ext>
                  </a:extLst>
                </a:gridCol>
                <a:gridCol w="609600">
                  <a:extLst>
                    <a:ext uri="{9D8B030D-6E8A-4147-A177-3AD203B41FA5}">
                      <a16:colId xmlns:a16="http://schemas.microsoft.com/office/drawing/2014/main" val="4058354547"/>
                    </a:ext>
                  </a:extLst>
                </a:gridCol>
                <a:gridCol w="609600">
                  <a:extLst>
                    <a:ext uri="{9D8B030D-6E8A-4147-A177-3AD203B41FA5}">
                      <a16:colId xmlns:a16="http://schemas.microsoft.com/office/drawing/2014/main" val="2620438900"/>
                    </a:ext>
                  </a:extLst>
                </a:gridCol>
                <a:gridCol w="609600">
                  <a:extLst>
                    <a:ext uri="{9D8B030D-6E8A-4147-A177-3AD203B41FA5}">
                      <a16:colId xmlns:a16="http://schemas.microsoft.com/office/drawing/2014/main" val="182286292"/>
                    </a:ext>
                  </a:extLst>
                </a:gridCol>
              </a:tblGrid>
              <a:tr h="190500">
                <a:tc>
                  <a:txBody>
                    <a:bodyPr/>
                    <a:lstStyle/>
                    <a:p>
                      <a:pPr algn="r" fontAlgn="b"/>
                      <a:r>
                        <a:rPr lang="ru-RU" sz="1100" u="none" strike="noStrike" dirty="0">
                          <a:solidFill>
                            <a:schemeClr val="bg1"/>
                          </a:solidFill>
                          <a:effectLst/>
                        </a:rPr>
                        <a:t>1</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2</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3</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4</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5</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6</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7</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8</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9</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a:solidFill>
                            <a:schemeClr val="bg1"/>
                          </a:solidFill>
                          <a:effectLst/>
                        </a:rPr>
                        <a:t>10</a:t>
                      </a:r>
                      <a:endParaRPr lang="ru-RU" sz="1100" b="0" i="0" u="none" strike="noStrike">
                        <a:solidFill>
                          <a:schemeClr val="bg1"/>
                        </a:solidFill>
                        <a:effectLst/>
                        <a:latin typeface="Calibri" panose="020F0502020204030204" pitchFamily="34" charset="0"/>
                      </a:endParaRPr>
                    </a:p>
                  </a:txBody>
                  <a:tcPr marL="9525" marR="9525" marT="9525" marB="0" anchor="b">
                    <a:solidFill>
                      <a:schemeClr val="accent5"/>
                    </a:solidFill>
                  </a:tcPr>
                </a:tc>
                <a:tc>
                  <a:txBody>
                    <a:bodyPr/>
                    <a:lstStyle/>
                    <a:p>
                      <a:pPr algn="r" fontAlgn="b"/>
                      <a:r>
                        <a:rPr lang="ru-RU" sz="1100" u="none" strike="noStrike" dirty="0">
                          <a:solidFill>
                            <a:schemeClr val="bg1"/>
                          </a:solidFill>
                          <a:effectLst/>
                        </a:rPr>
                        <a:t>11</a:t>
                      </a:r>
                      <a:endParaRPr lang="ru-RU" sz="1100" b="0" i="0" u="none" strike="noStrike" dirty="0">
                        <a:solidFill>
                          <a:schemeClr val="bg1"/>
                        </a:solidFill>
                        <a:effectLst/>
                        <a:latin typeface="Calibri" panose="020F0502020204030204" pitchFamily="34" charset="0"/>
                      </a:endParaRPr>
                    </a:p>
                  </a:txBody>
                  <a:tcPr marL="9525" marR="9525" marT="9525" marB="0" anchor="b">
                    <a:solidFill>
                      <a:schemeClr val="accent5"/>
                    </a:solidFill>
                  </a:tcPr>
                </a:tc>
                <a:extLst>
                  <a:ext uri="{0D108BD9-81ED-4DB2-BD59-A6C34878D82A}">
                    <a16:rowId xmlns:a16="http://schemas.microsoft.com/office/drawing/2014/main" val="2170018484"/>
                  </a:ext>
                </a:extLst>
              </a:tr>
              <a:tr h="190500">
                <a:tc>
                  <a:txBody>
                    <a:bodyPr/>
                    <a:lstStyle/>
                    <a:p>
                      <a:pPr algn="l" fontAlgn="b"/>
                      <a:r>
                        <a:rPr lang="en-US" sz="1100" u="none" strike="noStrike">
                          <a:effectLst/>
                        </a:rPr>
                        <a:t>A-B</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A-C</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D-E</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A-F</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C-G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D-G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E-G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F-G</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G-H</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48613719"/>
                  </a:ext>
                </a:extLst>
              </a:tr>
            </a:tbl>
          </a:graphicData>
        </a:graphic>
      </p:graphicFrame>
      <p:pic>
        <p:nvPicPr>
          <p:cNvPr id="16" name="Рисунок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40973" y="2200114"/>
            <a:ext cx="5248275" cy="2962275"/>
          </a:xfrm>
          <a:prstGeom prst="rect">
            <a:avLst/>
          </a:prstGeom>
        </p:spPr>
      </p:pic>
    </p:spTree>
    <p:extLst>
      <p:ext uri="{BB962C8B-B14F-4D97-AF65-F5344CB8AC3E}">
        <p14:creationId xmlns:p14="http://schemas.microsoft.com/office/powerpoint/2010/main" val="35832806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Обход графа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15</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738664"/>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Обход </a:t>
            </a:r>
            <a:r>
              <a:rPr lang="ru-RU" sz="1400" dirty="0">
                <a:latin typeface="Arial" panose="020B0604020202020204" pitchFamily="34" charset="0"/>
                <a:cs typeface="Arial" panose="020B0604020202020204" pitchFamily="34" charset="0"/>
              </a:rPr>
              <a:t>графа — это переход от одной его вершины к другой в поисках свойств связей этих </a:t>
            </a:r>
            <a:r>
              <a:rPr lang="ru-RU" sz="1400" dirty="0" smtClean="0">
                <a:latin typeface="Arial" panose="020B0604020202020204" pitchFamily="34" charset="0"/>
                <a:cs typeface="Arial" panose="020B0604020202020204" pitchFamily="34" charset="0"/>
              </a:rPr>
              <a:t>вершин. Выделяют два вариант обхода, обход в глубину(или поиск в глубину</a:t>
            </a:r>
            <a:r>
              <a:rPr lang="en-US" sz="1400" dirty="0" smtClean="0">
                <a:latin typeface="Arial" panose="020B0604020202020204" pitchFamily="34" charset="0"/>
                <a:cs typeface="Arial" panose="020B0604020202020204" pitchFamily="34" charset="0"/>
              </a:rPr>
              <a:t>, DFS</a:t>
            </a:r>
            <a:r>
              <a:rPr lang="ru-RU" sz="1400" dirty="0" smtClean="0">
                <a:latin typeface="Arial" panose="020B0604020202020204" pitchFamily="34" charset="0"/>
                <a:cs typeface="Arial" panose="020B0604020202020204" pitchFamily="34" charset="0"/>
              </a:rPr>
              <a:t>) и обход в ширину(или поиск в ширину</a:t>
            </a:r>
            <a:r>
              <a:rPr lang="en-US" sz="1400" dirty="0" smtClean="0">
                <a:latin typeface="Arial" panose="020B0604020202020204" pitchFamily="34" charset="0"/>
                <a:cs typeface="Arial" panose="020B0604020202020204" pitchFamily="34" charset="0"/>
              </a:rPr>
              <a:t>, BFS</a:t>
            </a:r>
            <a:r>
              <a:rPr lang="ru-RU" sz="1400" dirty="0" smtClean="0">
                <a:latin typeface="Arial" panose="020B0604020202020204" pitchFamily="34" charset="0"/>
                <a:cs typeface="Arial" panose="020B0604020202020204" pitchFamily="34" charset="0"/>
              </a:rPr>
              <a:t>)</a:t>
            </a:r>
            <a:endParaRPr lang="ru-RU" sz="1400" dirty="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2" name="TextBox 11"/>
          <p:cNvSpPr txBox="1"/>
          <p:nvPr/>
        </p:nvSpPr>
        <p:spPr>
          <a:xfrm>
            <a:off x="829651" y="2485862"/>
            <a:ext cx="10091083" cy="1708160"/>
          </a:xfrm>
          <a:prstGeom prst="rect">
            <a:avLst/>
          </a:prstGeom>
          <a:noFill/>
        </p:spPr>
        <p:txBody>
          <a:bodyPr wrap="square" rtlCol="0">
            <a:spAutoFit/>
          </a:bodyPr>
          <a:lstStyle/>
          <a:p>
            <a:pPr>
              <a:lnSpc>
                <a:spcPct val="150000"/>
              </a:lnSpc>
            </a:pPr>
            <a:r>
              <a:rPr lang="ru-RU" sz="1400" b="1" dirty="0">
                <a:latin typeface="Arial" panose="020B0604020202020204" pitchFamily="34" charset="0"/>
                <a:cs typeface="Arial" panose="020B0604020202020204" pitchFamily="34" charset="0"/>
              </a:rPr>
              <a:t>DFS</a:t>
            </a:r>
            <a:r>
              <a:rPr lang="ru-RU" sz="1400" dirty="0">
                <a:latin typeface="Arial" panose="020B0604020202020204" pitchFamily="34" charset="0"/>
                <a:cs typeface="Arial" panose="020B0604020202020204" pitchFamily="34" charset="0"/>
              </a:rPr>
              <a:t> следует концепции «погружайся глубже, головой вперед» («</a:t>
            </a:r>
            <a:r>
              <a:rPr lang="ru-RU" sz="1400" dirty="0" err="1">
                <a:latin typeface="Arial" panose="020B0604020202020204" pitchFamily="34" charset="0"/>
                <a:cs typeface="Arial" panose="020B0604020202020204" pitchFamily="34" charset="0"/>
              </a:rPr>
              <a:t>go</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deep</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head</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first</a:t>
            </a:r>
            <a:r>
              <a:rPr lang="ru-RU" sz="1400" dirty="0">
                <a:latin typeface="Arial" panose="020B0604020202020204" pitchFamily="34" charset="0"/>
                <a:cs typeface="Arial" panose="020B0604020202020204" pitchFamily="34" charset="0"/>
              </a:rPr>
              <a:t>»). Идея заключается в том, что мы двигаемся от начальной вершины (точки, места) в определенном направлении (по определенному пути) до тех пор, пока не достигнем конца пути или пункта назначения (искомой вершины). Если мы достигли конца пути, но он не является пунктом назначения, то мы возвращаемся назад (к точке разветвления или расхождения путей) и идем по другому маршруту.</a:t>
            </a:r>
            <a:endParaRPr lang="ru-RU" sz="1400" dirty="0">
              <a:latin typeface="Arial" panose="020B0604020202020204" pitchFamily="34" charset="0"/>
              <a:cs typeface="Arial" panose="020B0604020202020204" pitchFamily="34" charset="0"/>
            </a:endParaRPr>
          </a:p>
        </p:txBody>
      </p:sp>
      <p:sp>
        <p:nvSpPr>
          <p:cNvPr id="13" name="TextBox 12"/>
          <p:cNvSpPr txBox="1"/>
          <p:nvPr/>
        </p:nvSpPr>
        <p:spPr>
          <a:xfrm>
            <a:off x="829651" y="4457574"/>
            <a:ext cx="10091083" cy="1384995"/>
          </a:xfrm>
          <a:prstGeom prst="rect">
            <a:avLst/>
          </a:prstGeom>
          <a:noFill/>
        </p:spPr>
        <p:txBody>
          <a:bodyPr wrap="square" rtlCol="0">
            <a:spAutoFit/>
          </a:bodyPr>
          <a:lstStyle/>
          <a:p>
            <a:pPr>
              <a:lnSpc>
                <a:spcPct val="150000"/>
              </a:lnSpc>
            </a:pPr>
            <a:r>
              <a:rPr lang="ru-RU" sz="1400" b="1" dirty="0">
                <a:latin typeface="Arial" panose="020B0604020202020204" pitchFamily="34" charset="0"/>
                <a:cs typeface="Arial" panose="020B0604020202020204" pitchFamily="34" charset="0"/>
              </a:rPr>
              <a:t>BFS</a:t>
            </a:r>
            <a:r>
              <a:rPr lang="ru-RU" sz="1400" dirty="0">
                <a:latin typeface="Arial" panose="020B0604020202020204" pitchFamily="34" charset="0"/>
                <a:cs typeface="Arial" panose="020B0604020202020204" pitchFamily="34" charset="0"/>
              </a:rPr>
              <a:t> следует концепции «расширяйся, поднимаясь на высоту птичьего полета» («</a:t>
            </a:r>
            <a:r>
              <a:rPr lang="ru-RU" sz="1400" dirty="0" err="1">
                <a:latin typeface="Arial" panose="020B0604020202020204" pitchFamily="34" charset="0"/>
                <a:cs typeface="Arial" panose="020B0604020202020204" pitchFamily="34" charset="0"/>
              </a:rPr>
              <a:t>go</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wide</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bird’s</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eye-view</a:t>
            </a:r>
            <a:r>
              <a:rPr lang="ru-RU" sz="1400" dirty="0">
                <a:latin typeface="Arial" panose="020B0604020202020204" pitchFamily="34" charset="0"/>
                <a:cs typeface="Arial" panose="020B0604020202020204" pitchFamily="34" charset="0"/>
              </a:rPr>
              <a:t>»). Вместо того, чтобы двигаться по определенному пути до конца, BFS предполагает движение вперед по одному соседу за </a:t>
            </a:r>
            <a:r>
              <a:rPr lang="ru-RU" sz="1400" dirty="0" err="1">
                <a:latin typeface="Arial" panose="020B0604020202020204" pitchFamily="34" charset="0"/>
                <a:cs typeface="Arial" panose="020B0604020202020204" pitchFamily="34" charset="0"/>
              </a:rPr>
              <a:t>разВместо</a:t>
            </a:r>
            <a:r>
              <a:rPr lang="ru-RU" sz="1400" dirty="0">
                <a:latin typeface="Arial" panose="020B0604020202020204" pitchFamily="34" charset="0"/>
                <a:cs typeface="Arial" panose="020B0604020202020204" pitchFamily="34" charset="0"/>
              </a:rPr>
              <a:t> следования по пути, BFS подразумевает посещение ближайших к s соседей за одно действие (шаг), затем посещение соседей </a:t>
            </a:r>
            <a:r>
              <a:rPr lang="ru-RU" sz="1400" dirty="0" err="1">
                <a:latin typeface="Arial" panose="020B0604020202020204" pitchFamily="34" charset="0"/>
                <a:cs typeface="Arial" panose="020B0604020202020204" pitchFamily="34" charset="0"/>
              </a:rPr>
              <a:t>соседей</a:t>
            </a:r>
            <a:r>
              <a:rPr lang="ru-RU" sz="1400" dirty="0">
                <a:latin typeface="Arial" panose="020B0604020202020204" pitchFamily="34" charset="0"/>
                <a:cs typeface="Arial" panose="020B0604020202020204" pitchFamily="34" charset="0"/>
              </a:rPr>
              <a:t> и так до тех пор, пока не будет обнаружено t.. </a:t>
            </a:r>
            <a:endParaRPr lang="ru-RU"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4971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Обход графа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16</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738664"/>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Обход </a:t>
            </a:r>
            <a:r>
              <a:rPr lang="ru-RU" sz="1400" dirty="0">
                <a:latin typeface="Arial" panose="020B0604020202020204" pitchFamily="34" charset="0"/>
                <a:cs typeface="Arial" panose="020B0604020202020204" pitchFamily="34" charset="0"/>
              </a:rPr>
              <a:t>графа — это переход от одной его вершины к другой в поисках свойств связей этих </a:t>
            </a:r>
            <a:r>
              <a:rPr lang="ru-RU" sz="1400" dirty="0" smtClean="0">
                <a:latin typeface="Arial" panose="020B0604020202020204" pitchFamily="34" charset="0"/>
                <a:cs typeface="Arial" panose="020B0604020202020204" pitchFamily="34" charset="0"/>
              </a:rPr>
              <a:t>вершин. Выделяют два вариант обхода, обход в глубину(или поиск в глубину</a:t>
            </a:r>
            <a:r>
              <a:rPr lang="en-US" sz="1400" dirty="0" smtClean="0">
                <a:latin typeface="Arial" panose="020B0604020202020204" pitchFamily="34" charset="0"/>
                <a:cs typeface="Arial" panose="020B0604020202020204" pitchFamily="34" charset="0"/>
              </a:rPr>
              <a:t>, DFS</a:t>
            </a:r>
            <a:r>
              <a:rPr lang="ru-RU" sz="1400" dirty="0" smtClean="0">
                <a:latin typeface="Arial" panose="020B0604020202020204" pitchFamily="34" charset="0"/>
                <a:cs typeface="Arial" panose="020B0604020202020204" pitchFamily="34" charset="0"/>
              </a:rPr>
              <a:t>) и обход в ширину(или поиск в ширину</a:t>
            </a:r>
            <a:r>
              <a:rPr lang="en-US" sz="1400" dirty="0" smtClean="0">
                <a:latin typeface="Arial" panose="020B0604020202020204" pitchFamily="34" charset="0"/>
                <a:cs typeface="Arial" panose="020B0604020202020204" pitchFamily="34" charset="0"/>
              </a:rPr>
              <a:t>, BFS</a:t>
            </a:r>
            <a:r>
              <a:rPr lang="ru-RU" sz="1400" dirty="0" smtClean="0">
                <a:latin typeface="Arial" panose="020B0604020202020204" pitchFamily="34" charset="0"/>
                <a:cs typeface="Arial" panose="020B0604020202020204" pitchFamily="34" charset="0"/>
              </a:rPr>
              <a:t>)</a:t>
            </a:r>
            <a:endParaRPr lang="ru-RU" sz="1400" dirty="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2" name="TextBox 11"/>
          <p:cNvSpPr txBox="1"/>
          <p:nvPr/>
        </p:nvSpPr>
        <p:spPr>
          <a:xfrm>
            <a:off x="829651" y="2485862"/>
            <a:ext cx="10091083" cy="1708160"/>
          </a:xfrm>
          <a:prstGeom prst="rect">
            <a:avLst/>
          </a:prstGeom>
          <a:noFill/>
        </p:spPr>
        <p:txBody>
          <a:bodyPr wrap="square" rtlCol="0">
            <a:spAutoFit/>
          </a:bodyPr>
          <a:lstStyle/>
          <a:p>
            <a:pPr>
              <a:lnSpc>
                <a:spcPct val="150000"/>
              </a:lnSpc>
            </a:pPr>
            <a:r>
              <a:rPr lang="ru-RU" sz="1400" b="1" dirty="0">
                <a:latin typeface="Arial" panose="020B0604020202020204" pitchFamily="34" charset="0"/>
                <a:cs typeface="Arial" panose="020B0604020202020204" pitchFamily="34" charset="0"/>
              </a:rPr>
              <a:t>DFS</a:t>
            </a:r>
            <a:r>
              <a:rPr lang="ru-RU" sz="1400" dirty="0">
                <a:latin typeface="Arial" panose="020B0604020202020204" pitchFamily="34" charset="0"/>
                <a:cs typeface="Arial" panose="020B0604020202020204" pitchFamily="34" charset="0"/>
              </a:rPr>
              <a:t> следует концепции «погружайся глубже, головой вперед» («</a:t>
            </a:r>
            <a:r>
              <a:rPr lang="ru-RU" sz="1400" dirty="0" err="1">
                <a:latin typeface="Arial" panose="020B0604020202020204" pitchFamily="34" charset="0"/>
                <a:cs typeface="Arial" panose="020B0604020202020204" pitchFamily="34" charset="0"/>
              </a:rPr>
              <a:t>go</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deep</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head</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first</a:t>
            </a:r>
            <a:r>
              <a:rPr lang="ru-RU" sz="1400" dirty="0">
                <a:latin typeface="Arial" panose="020B0604020202020204" pitchFamily="34" charset="0"/>
                <a:cs typeface="Arial" panose="020B0604020202020204" pitchFamily="34" charset="0"/>
              </a:rPr>
              <a:t>»). Идея заключается в том, что мы двигаемся от начальной вершины (точки, места) в определенном направлении (по определенному пути) до тех пор, пока не достигнем конца пути или пункта назначения (искомой вершины). Если мы достигли конца пути, но он не является пунктом назначения, то мы возвращаемся назад (к точке разветвления или расхождения путей) и идем по другому маршруту.</a:t>
            </a:r>
            <a:endParaRPr lang="ru-RU" sz="1400" dirty="0">
              <a:latin typeface="Arial" panose="020B0604020202020204" pitchFamily="34" charset="0"/>
              <a:cs typeface="Arial" panose="020B0604020202020204" pitchFamily="34" charset="0"/>
            </a:endParaRPr>
          </a:p>
        </p:txBody>
      </p:sp>
      <p:sp>
        <p:nvSpPr>
          <p:cNvPr id="13" name="TextBox 12"/>
          <p:cNvSpPr txBox="1"/>
          <p:nvPr/>
        </p:nvSpPr>
        <p:spPr>
          <a:xfrm>
            <a:off x="829651" y="4457574"/>
            <a:ext cx="10091083" cy="1384995"/>
          </a:xfrm>
          <a:prstGeom prst="rect">
            <a:avLst/>
          </a:prstGeom>
          <a:noFill/>
        </p:spPr>
        <p:txBody>
          <a:bodyPr wrap="square" rtlCol="0">
            <a:spAutoFit/>
          </a:bodyPr>
          <a:lstStyle/>
          <a:p>
            <a:pPr>
              <a:lnSpc>
                <a:spcPct val="150000"/>
              </a:lnSpc>
            </a:pPr>
            <a:r>
              <a:rPr lang="ru-RU" sz="1400" b="1" dirty="0">
                <a:latin typeface="Arial" panose="020B0604020202020204" pitchFamily="34" charset="0"/>
                <a:cs typeface="Arial" panose="020B0604020202020204" pitchFamily="34" charset="0"/>
              </a:rPr>
              <a:t>BFS</a:t>
            </a:r>
            <a:r>
              <a:rPr lang="ru-RU" sz="1400" dirty="0">
                <a:latin typeface="Arial" panose="020B0604020202020204" pitchFamily="34" charset="0"/>
                <a:cs typeface="Arial" panose="020B0604020202020204" pitchFamily="34" charset="0"/>
              </a:rPr>
              <a:t> следует концепции «расширяйся, поднимаясь на высоту птичьего полета» («</a:t>
            </a:r>
            <a:r>
              <a:rPr lang="ru-RU" sz="1400" dirty="0" err="1">
                <a:latin typeface="Arial" panose="020B0604020202020204" pitchFamily="34" charset="0"/>
                <a:cs typeface="Arial" panose="020B0604020202020204" pitchFamily="34" charset="0"/>
              </a:rPr>
              <a:t>go</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wide</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bird’s</a:t>
            </a:r>
            <a:r>
              <a:rPr lang="ru-RU" sz="1400" dirty="0">
                <a:latin typeface="Arial" panose="020B0604020202020204" pitchFamily="34" charset="0"/>
                <a:cs typeface="Arial" panose="020B0604020202020204" pitchFamily="34" charset="0"/>
              </a:rPr>
              <a:t> </a:t>
            </a:r>
            <a:r>
              <a:rPr lang="ru-RU" sz="1400" dirty="0" err="1">
                <a:latin typeface="Arial" panose="020B0604020202020204" pitchFamily="34" charset="0"/>
                <a:cs typeface="Arial" panose="020B0604020202020204" pitchFamily="34" charset="0"/>
              </a:rPr>
              <a:t>eye-view</a:t>
            </a:r>
            <a:r>
              <a:rPr lang="ru-RU" sz="1400" dirty="0">
                <a:latin typeface="Arial" panose="020B0604020202020204" pitchFamily="34" charset="0"/>
                <a:cs typeface="Arial" panose="020B0604020202020204" pitchFamily="34" charset="0"/>
              </a:rPr>
              <a:t>»). Вместо того, чтобы двигаться по определенному пути до конца, BFS предполагает движение вперед по одному соседу за </a:t>
            </a:r>
            <a:r>
              <a:rPr lang="ru-RU" sz="1400" dirty="0" err="1">
                <a:latin typeface="Arial" panose="020B0604020202020204" pitchFamily="34" charset="0"/>
                <a:cs typeface="Arial" panose="020B0604020202020204" pitchFamily="34" charset="0"/>
              </a:rPr>
              <a:t>разВместо</a:t>
            </a:r>
            <a:r>
              <a:rPr lang="ru-RU" sz="1400" dirty="0">
                <a:latin typeface="Arial" panose="020B0604020202020204" pitchFamily="34" charset="0"/>
                <a:cs typeface="Arial" panose="020B0604020202020204" pitchFamily="34" charset="0"/>
              </a:rPr>
              <a:t> следования по пути, BFS подразумевает посещение ближайших к s соседей за одно действие (шаг), затем посещение соседей </a:t>
            </a:r>
            <a:r>
              <a:rPr lang="ru-RU" sz="1400" dirty="0" err="1">
                <a:latin typeface="Arial" panose="020B0604020202020204" pitchFamily="34" charset="0"/>
                <a:cs typeface="Arial" panose="020B0604020202020204" pitchFamily="34" charset="0"/>
              </a:rPr>
              <a:t>соседей</a:t>
            </a:r>
            <a:r>
              <a:rPr lang="ru-RU" sz="1400" dirty="0">
                <a:latin typeface="Arial" panose="020B0604020202020204" pitchFamily="34" charset="0"/>
                <a:cs typeface="Arial" panose="020B0604020202020204" pitchFamily="34" charset="0"/>
              </a:rPr>
              <a:t> и так до тех пор, пока не будет обнаружено t.. </a:t>
            </a:r>
            <a:endParaRPr lang="ru-RU"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923056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Поиск в глубину</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17</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29008" y="1865564"/>
            <a:ext cx="7248525" cy="3981450"/>
          </a:xfrm>
          <a:prstGeom prst="rect">
            <a:avLst/>
          </a:prstGeom>
        </p:spPr>
      </p:pic>
    </p:spTree>
    <p:extLst>
      <p:ext uri="{BB962C8B-B14F-4D97-AF65-F5344CB8AC3E}">
        <p14:creationId xmlns:p14="http://schemas.microsoft.com/office/powerpoint/2010/main" val="13580516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Поиск в ширину</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18</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3909" y="2043335"/>
            <a:ext cx="7248525" cy="3848100"/>
          </a:xfrm>
          <a:prstGeom prst="rect">
            <a:avLst/>
          </a:prstGeom>
        </p:spPr>
      </p:pic>
    </p:spTree>
    <p:extLst>
      <p:ext uri="{BB962C8B-B14F-4D97-AF65-F5344CB8AC3E}">
        <p14:creationId xmlns:p14="http://schemas.microsoft.com/office/powerpoint/2010/main" val="21373996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Поиск кратчайшего пути</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19</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5262979"/>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Для поиска кратчайшего пути в графе часто используют поиск в ширину, так же существует некоторый набор различных решений этой задачи</a:t>
            </a:r>
            <a:r>
              <a:rPr lang="en-US" sz="1400" dirty="0" smtClean="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Алгоритм </a:t>
            </a:r>
            <a:r>
              <a:rPr lang="ru-RU" sz="1400" dirty="0" err="1">
                <a:latin typeface="Arial" panose="020B0604020202020204" pitchFamily="34" charset="0"/>
                <a:cs typeface="Arial" panose="020B0604020202020204" pitchFamily="34" charset="0"/>
              </a:rPr>
              <a:t>Дейкстры</a:t>
            </a:r>
            <a:r>
              <a:rPr lang="ru-RU" sz="1400" dirty="0">
                <a:latin typeface="Arial" panose="020B0604020202020204" pitchFamily="34" charset="0"/>
                <a:cs typeface="Arial" panose="020B0604020202020204" pitchFamily="34" charset="0"/>
              </a:rPr>
              <a:t> находит кратчайший путь от одной из вершин графа до всех остальных. Алгоритм работает только для графов без рёбер отрицательного </a:t>
            </a:r>
            <a:r>
              <a:rPr lang="ru-RU" sz="1400" dirty="0" smtClean="0">
                <a:latin typeface="Arial" panose="020B0604020202020204" pitchFamily="34" charset="0"/>
                <a:cs typeface="Arial" panose="020B0604020202020204" pitchFamily="34" charset="0"/>
              </a:rPr>
              <a:t>веса.</a:t>
            </a:r>
            <a:endParaRPr lang="ru-RU" sz="1400"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Алгоритм Беллмана — Форда находит кратчайшие пути от одной вершины графа до всех остальных во взвешенном графе. Вес рёбер может быть отрицательным.</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Алгоритм поиска A* находит маршрут с наименьшей стоимостью от одной вершины (начальной) к другой (целевой, конечной), используя алгоритм поиска по первому наилучшему совпадению на графе.</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Алгоритм </a:t>
            </a:r>
            <a:r>
              <a:rPr lang="ru-RU" sz="1400" dirty="0" err="1">
                <a:latin typeface="Arial" panose="020B0604020202020204" pitchFamily="34" charset="0"/>
                <a:cs typeface="Arial" panose="020B0604020202020204" pitchFamily="34" charset="0"/>
              </a:rPr>
              <a:t>Флойда</a:t>
            </a:r>
            <a:r>
              <a:rPr lang="ru-RU" sz="1400" dirty="0">
                <a:latin typeface="Arial" panose="020B0604020202020204" pitchFamily="34" charset="0"/>
                <a:cs typeface="Arial" panose="020B0604020202020204" pitchFamily="34" charset="0"/>
              </a:rPr>
              <a:t> — </a:t>
            </a:r>
            <a:r>
              <a:rPr lang="ru-RU" sz="1400" dirty="0" err="1">
                <a:latin typeface="Arial" panose="020B0604020202020204" pitchFamily="34" charset="0"/>
                <a:cs typeface="Arial" panose="020B0604020202020204" pitchFamily="34" charset="0"/>
              </a:rPr>
              <a:t>Уоршелла</a:t>
            </a:r>
            <a:r>
              <a:rPr lang="ru-RU" sz="1400" dirty="0">
                <a:latin typeface="Arial" panose="020B0604020202020204" pitchFamily="34" charset="0"/>
                <a:cs typeface="Arial" panose="020B0604020202020204" pitchFamily="34" charset="0"/>
              </a:rPr>
              <a:t> находит кратчайшие пути между всеми вершинами взвешенного ориентированного </a:t>
            </a:r>
            <a:r>
              <a:rPr lang="ru-RU" sz="1400" dirty="0" smtClean="0">
                <a:latin typeface="Arial" panose="020B0604020202020204" pitchFamily="34" charset="0"/>
                <a:cs typeface="Arial" panose="020B0604020202020204" pitchFamily="34" charset="0"/>
              </a:rPr>
              <a:t>графа.</a:t>
            </a:r>
            <a:endParaRPr lang="ru-RU" sz="1400"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Алгоритм Джонсона находит кратчайшие пути между всеми парами вершин взвешенного ориентированного графа.</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Алгоритм Ли (волновой алгоритм) основан на методе поиска в ширину. Находит путь между вершинами s и t графа (s не совпадает с t), содержащий минимальное количество промежуточных вершин (рёбер). Основное применение — трассировки электрических соединений на кристаллах микросхем и на печатных платах. Также используется для поиска кратчайшего расстояния на карте в стратегических играх.</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Поиск кратчайшего пути на основе алгоритма </a:t>
            </a:r>
            <a:r>
              <a:rPr lang="ru-RU" sz="1400" dirty="0" err="1" smtClean="0">
                <a:latin typeface="Arial" panose="020B0604020202020204" pitchFamily="34" charset="0"/>
                <a:cs typeface="Arial" panose="020B0604020202020204" pitchFamily="34" charset="0"/>
              </a:rPr>
              <a:t>Килдала</a:t>
            </a:r>
            <a:r>
              <a:rPr lang="ru-RU" sz="1400" dirty="0" smtClean="0">
                <a:latin typeface="Arial" panose="020B0604020202020204" pitchFamily="34" charset="0"/>
                <a:cs typeface="Arial" panose="020B0604020202020204" pitchFamily="34" charset="0"/>
              </a:rPr>
              <a:t>[.</a:t>
            </a:r>
            <a:endParaRPr lang="ru-RU" sz="1400" dirty="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076803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2</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pic>
        <p:nvPicPr>
          <p:cNvPr id="3074" name="Picture 2" descr="Остановись... , Мем Лемур узбагойся"/>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77339" y="919948"/>
            <a:ext cx="5511055" cy="4908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552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3823331" y="3149823"/>
            <a:ext cx="4545339" cy="558354"/>
          </a:xfrm>
          <a:prstGeom prst="rect">
            <a:avLst/>
          </a:prstGeom>
          <a:noFill/>
        </p:spPr>
        <p:txBody>
          <a:bodyPr wrap="none" lIns="65274" tIns="32637" rIns="65274" bIns="32637" rtlCol="0">
            <a:spAutoFit/>
          </a:bodyPr>
          <a:lstStyle/>
          <a:p>
            <a:r>
              <a:rPr lang="ru-RU" sz="3200" b="1" dirty="0">
                <a:solidFill>
                  <a:schemeClr val="bg1"/>
                </a:solidFill>
                <a:latin typeface="Arial" panose="020B0604020202020204" pitchFamily="34" charset="0"/>
                <a:cs typeface="Arial" panose="020B0604020202020204" pitchFamily="34" charset="0"/>
              </a:rPr>
              <a:t>Спасибо за внимание</a:t>
            </a:r>
          </a:p>
        </p:txBody>
      </p:sp>
    </p:spTree>
    <p:extLst>
      <p:ext uri="{BB962C8B-B14F-4D97-AF65-F5344CB8AC3E}">
        <p14:creationId xmlns:p14="http://schemas.microsoft.com/office/powerpoint/2010/main" val="23230927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План</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3</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graphicFrame>
        <p:nvGraphicFramePr>
          <p:cNvPr id="3" name="Таблица 2"/>
          <p:cNvGraphicFramePr>
            <a:graphicFrameLocks noGrp="1"/>
          </p:cNvGraphicFramePr>
          <p:nvPr>
            <p:extLst>
              <p:ext uri="{D42A27DB-BD31-4B8C-83A1-F6EECF244321}">
                <p14:modId xmlns:p14="http://schemas.microsoft.com/office/powerpoint/2010/main" val="3814343108"/>
              </p:ext>
            </p:extLst>
          </p:nvPr>
        </p:nvGraphicFramePr>
        <p:xfrm>
          <a:off x="493417" y="1244404"/>
          <a:ext cx="10418770" cy="5005363"/>
        </p:xfrm>
        <a:graphic>
          <a:graphicData uri="http://schemas.openxmlformats.org/drawingml/2006/table">
            <a:tbl>
              <a:tblPr firstRow="1" bandRow="1">
                <a:tableStyleId>{F5AB1C69-6EDB-4FF4-983F-18BD219EF322}</a:tableStyleId>
              </a:tblPr>
              <a:tblGrid>
                <a:gridCol w="790498">
                  <a:extLst>
                    <a:ext uri="{9D8B030D-6E8A-4147-A177-3AD203B41FA5}">
                      <a16:colId xmlns:a16="http://schemas.microsoft.com/office/drawing/2014/main" val="747302958"/>
                    </a:ext>
                  </a:extLst>
                </a:gridCol>
                <a:gridCol w="790498">
                  <a:extLst>
                    <a:ext uri="{9D8B030D-6E8A-4147-A177-3AD203B41FA5}">
                      <a16:colId xmlns:a16="http://schemas.microsoft.com/office/drawing/2014/main" val="3644054527"/>
                    </a:ext>
                  </a:extLst>
                </a:gridCol>
                <a:gridCol w="4418887">
                  <a:extLst>
                    <a:ext uri="{9D8B030D-6E8A-4147-A177-3AD203B41FA5}">
                      <a16:colId xmlns:a16="http://schemas.microsoft.com/office/drawing/2014/main" val="1827389550"/>
                    </a:ext>
                  </a:extLst>
                </a:gridCol>
                <a:gridCol w="4418887">
                  <a:extLst>
                    <a:ext uri="{9D8B030D-6E8A-4147-A177-3AD203B41FA5}">
                      <a16:colId xmlns:a16="http://schemas.microsoft.com/office/drawing/2014/main" val="60667989"/>
                    </a:ext>
                  </a:extLst>
                </a:gridCol>
              </a:tblGrid>
              <a:tr h="251998">
                <a:tc>
                  <a:txBody>
                    <a:bodyPr/>
                    <a:lstStyle/>
                    <a:p>
                      <a:pPr algn="r" rtl="0" fontAlgn="b"/>
                      <a:r>
                        <a:rPr lang="ru-RU" sz="1200" dirty="0" smtClean="0">
                          <a:effectLst/>
                        </a:rPr>
                        <a:t>Номер</a:t>
                      </a:r>
                      <a:endParaRPr lang="ru-RU" sz="1200" dirty="0">
                        <a:effectLst/>
                        <a:latin typeface="Arial" panose="020B0604020202020204" pitchFamily="34" charset="0"/>
                        <a:cs typeface="Arial" panose="020B0604020202020204" pitchFamily="34" charset="0"/>
                      </a:endParaRPr>
                    </a:p>
                  </a:txBody>
                  <a:tcPr marL="10514" marR="10514" marT="7009" marB="7009" anchor="b"/>
                </a:tc>
                <a:tc>
                  <a:txBody>
                    <a:bodyPr/>
                    <a:lstStyle/>
                    <a:p>
                      <a:pPr algn="r" rtl="0" fontAlgn="b"/>
                      <a:r>
                        <a:rPr lang="ru-RU" sz="1200" dirty="0" smtClean="0">
                          <a:effectLst/>
                        </a:rPr>
                        <a:t>Дата </a:t>
                      </a:r>
                      <a:endParaRPr lang="ru-RU" sz="1200" dirty="0">
                        <a:effectLst/>
                        <a:latin typeface="Arial" panose="020B0604020202020204" pitchFamily="34" charset="0"/>
                        <a:cs typeface="Arial" panose="020B0604020202020204" pitchFamily="34" charset="0"/>
                      </a:endParaRPr>
                    </a:p>
                  </a:txBody>
                  <a:tcPr marL="10514" marR="10514" marT="7009" marB="7009" anchor="b"/>
                </a:tc>
                <a:tc>
                  <a:txBody>
                    <a:bodyPr/>
                    <a:lstStyle/>
                    <a:p>
                      <a:pPr algn="r" rtl="0" fontAlgn="b"/>
                      <a:r>
                        <a:rPr lang="ru-RU" sz="1200" dirty="0" smtClean="0">
                          <a:effectLst/>
                        </a:rPr>
                        <a:t>Тема</a:t>
                      </a:r>
                      <a:endParaRPr lang="ru-RU" sz="1200" dirty="0">
                        <a:effectLst/>
                        <a:latin typeface="Arial" panose="020B0604020202020204" pitchFamily="34" charset="0"/>
                        <a:cs typeface="Arial" panose="020B0604020202020204" pitchFamily="34" charset="0"/>
                      </a:endParaRPr>
                    </a:p>
                  </a:txBody>
                  <a:tcPr marL="10514" marR="10514" marT="7009" marB="7009" anchor="b"/>
                </a:tc>
                <a:tc>
                  <a:txBody>
                    <a:bodyPr/>
                    <a:lstStyle/>
                    <a:p>
                      <a:pPr algn="r" rtl="0" fontAlgn="b"/>
                      <a:r>
                        <a:rPr lang="ru-RU" sz="1200" dirty="0" smtClean="0">
                          <a:effectLst/>
                        </a:rPr>
                        <a:t>Краткое описание</a:t>
                      </a:r>
                      <a:endParaRPr lang="ru-RU" sz="1200" dirty="0">
                        <a:effectLst/>
                        <a:latin typeface="Arial" panose="020B0604020202020204" pitchFamily="34" charset="0"/>
                        <a:cs typeface="Arial" panose="020B0604020202020204" pitchFamily="34" charset="0"/>
                      </a:endParaRPr>
                    </a:p>
                  </a:txBody>
                  <a:tcPr marL="10514" marR="10514" marT="7009" marB="7009" anchor="b"/>
                </a:tc>
                <a:extLst>
                  <a:ext uri="{0D108BD9-81ED-4DB2-BD59-A6C34878D82A}">
                    <a16:rowId xmlns:a16="http://schemas.microsoft.com/office/drawing/2014/main" val="3778079815"/>
                  </a:ext>
                </a:extLst>
              </a:tr>
              <a:tr h="936657">
                <a:tc>
                  <a:txBody>
                    <a:bodyPr/>
                    <a:lstStyle/>
                    <a:p>
                      <a:pPr algn="r" rtl="0" fontAlgn="b"/>
                      <a:r>
                        <a:rPr lang="ru-RU" sz="1000" dirty="0">
                          <a:effectLst/>
                        </a:rPr>
                        <a:t>1</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algn="r" rtl="0" fontAlgn="b"/>
                      <a:r>
                        <a:rPr lang="ru-RU" sz="1000">
                          <a:effectLst/>
                        </a:rPr>
                        <a:t>10.02.21</a:t>
                      </a:r>
                      <a:endParaRPr lang="ru-RU" sz="100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dirty="0">
                          <a:effectLst/>
                        </a:rPr>
                        <a:t>Модель работы RAM, асимптотические обозначения О-большое, о-малое, сигма-большое, </a:t>
                      </a:r>
                      <a:r>
                        <a:rPr lang="ru-RU" sz="1000" dirty="0" err="1">
                          <a:effectLst/>
                        </a:rPr>
                        <a:t>тетта</a:t>
                      </a:r>
                      <a:r>
                        <a:rPr lang="ru-RU" sz="1000" dirty="0">
                          <a:effectLst/>
                        </a:rPr>
                        <a:t>-большое. Сортировки</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dirty="0">
                          <a:effectLst/>
                        </a:rPr>
                        <a:t>В рамках лекции раскрываются темы базовой упрощенной модели компьютера и памяти, </a:t>
                      </a:r>
                      <a:r>
                        <a:rPr lang="ru-RU" sz="1000" dirty="0" smtClean="0">
                          <a:effectLst/>
                        </a:rPr>
                        <a:t>которые </a:t>
                      </a:r>
                      <a:r>
                        <a:rPr lang="ru-RU" sz="1000" dirty="0">
                          <a:effectLst/>
                        </a:rPr>
                        <a:t>используются при построении и анализе алгоритмов. </a:t>
                      </a:r>
                      <a:r>
                        <a:rPr lang="ru-RU" sz="1000" dirty="0" smtClean="0">
                          <a:effectLst/>
                        </a:rPr>
                        <a:t>Вводятся </a:t>
                      </a:r>
                      <a:r>
                        <a:rPr lang="ru-RU" sz="1000" dirty="0">
                          <a:effectLst/>
                        </a:rPr>
                        <a:t>и раскрываются понятия асимптотических обозначений использующихся при анализе производительности алгоритмов, такие как О большое, о малое, сигма большое, </a:t>
                      </a:r>
                      <a:r>
                        <a:rPr lang="ru-RU" sz="1000" dirty="0" err="1">
                          <a:effectLst/>
                        </a:rPr>
                        <a:t>тетта</a:t>
                      </a:r>
                      <a:r>
                        <a:rPr lang="ru-RU" sz="1000" dirty="0">
                          <a:effectLst/>
                        </a:rPr>
                        <a:t> </a:t>
                      </a:r>
                      <a:r>
                        <a:rPr lang="ru-RU" sz="1000" dirty="0" smtClean="0">
                          <a:effectLst/>
                        </a:rPr>
                        <a:t>большое. </a:t>
                      </a:r>
                      <a:r>
                        <a:rPr lang="ru-RU" sz="1000" dirty="0">
                          <a:effectLst/>
                        </a:rPr>
                        <a:t>В завершении лекции </a:t>
                      </a:r>
                      <a:r>
                        <a:rPr lang="ru-RU" sz="1000" dirty="0" smtClean="0">
                          <a:effectLst/>
                        </a:rPr>
                        <a:t>рассматриваются </a:t>
                      </a:r>
                      <a:r>
                        <a:rPr lang="ru-RU" sz="1000" dirty="0">
                          <a:effectLst/>
                        </a:rPr>
                        <a:t>несколько общеупотребимых методов сортировки, с привязкой к их </a:t>
                      </a:r>
                      <a:r>
                        <a:rPr lang="ru-RU" sz="1000" dirty="0" smtClean="0">
                          <a:effectLst/>
                        </a:rPr>
                        <a:t>асимптотической </a:t>
                      </a:r>
                      <a:r>
                        <a:rPr lang="ru-RU" sz="1000" dirty="0">
                          <a:effectLst/>
                        </a:rPr>
                        <a:t>сложности.</a:t>
                      </a:r>
                      <a:endParaRPr lang="ru-RU" sz="1000" dirty="0">
                        <a:effectLst/>
                        <a:latin typeface="Arial" panose="020B0604020202020204" pitchFamily="34" charset="0"/>
                        <a:cs typeface="Arial" panose="020B0604020202020204" pitchFamily="34" charset="0"/>
                      </a:endParaRPr>
                    </a:p>
                  </a:txBody>
                  <a:tcPr marL="10514" marR="10514" marT="7009" marB="7009" anchor="ctr"/>
                </a:tc>
                <a:extLst>
                  <a:ext uri="{0D108BD9-81ED-4DB2-BD59-A6C34878D82A}">
                    <a16:rowId xmlns:a16="http://schemas.microsoft.com/office/drawing/2014/main" val="2954591187"/>
                  </a:ext>
                </a:extLst>
              </a:tr>
              <a:tr h="540439">
                <a:tc>
                  <a:txBody>
                    <a:bodyPr/>
                    <a:lstStyle/>
                    <a:p>
                      <a:pPr algn="r" rtl="0" fontAlgn="b"/>
                      <a:r>
                        <a:rPr lang="ru-RU" sz="1000" dirty="0">
                          <a:effectLst/>
                        </a:rPr>
                        <a:t>2</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algn="r" rtl="0" fontAlgn="b"/>
                      <a:r>
                        <a:rPr lang="ru-RU" sz="1000" dirty="0">
                          <a:effectLst/>
                        </a:rPr>
                        <a:t>24.02.21</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dirty="0">
                          <a:effectLst/>
                        </a:rPr>
                        <a:t>Список, Стек, Очередь, </a:t>
                      </a:r>
                      <a:r>
                        <a:rPr lang="ru-RU" sz="1000" dirty="0" smtClean="0">
                          <a:effectLst/>
                        </a:rPr>
                        <a:t>Модели </a:t>
                      </a:r>
                      <a:r>
                        <a:rPr lang="ru-RU" sz="1000" dirty="0">
                          <a:effectLst/>
                        </a:rPr>
                        <a:t>и особенности реализации</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dirty="0">
                          <a:effectLst/>
                        </a:rPr>
                        <a:t>В рамках лекции рассматриваются поочередно такие базовые структуры как список, стек и очередь. В случае каждой структуры рассматривается базовая модель данных лежащая в ее основе и затрагивается тема особенностей реализации той или иной структуры.</a:t>
                      </a:r>
                      <a:endParaRPr lang="ru-RU" sz="1000" dirty="0">
                        <a:effectLst/>
                        <a:latin typeface="Arial" panose="020B0604020202020204" pitchFamily="34" charset="0"/>
                        <a:cs typeface="Arial" panose="020B0604020202020204" pitchFamily="34" charset="0"/>
                      </a:endParaRPr>
                    </a:p>
                  </a:txBody>
                  <a:tcPr marL="10514" marR="10514" marT="7009" marB="7009" anchor="ctr"/>
                </a:tc>
                <a:extLst>
                  <a:ext uri="{0D108BD9-81ED-4DB2-BD59-A6C34878D82A}">
                    <a16:rowId xmlns:a16="http://schemas.microsoft.com/office/drawing/2014/main" val="2558188580"/>
                  </a:ext>
                </a:extLst>
              </a:tr>
              <a:tr h="540439">
                <a:tc>
                  <a:txBody>
                    <a:bodyPr/>
                    <a:lstStyle/>
                    <a:p>
                      <a:pPr algn="r" rtl="0" fontAlgn="b"/>
                      <a:r>
                        <a:rPr lang="ru-RU" sz="1000" dirty="0">
                          <a:effectLst/>
                        </a:rPr>
                        <a:t>3</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algn="r" rtl="0" fontAlgn="b"/>
                      <a:r>
                        <a:rPr lang="ru-RU" sz="1000" dirty="0">
                          <a:effectLst/>
                        </a:rPr>
                        <a:t>10.03.21</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dirty="0">
                          <a:effectLst/>
                        </a:rPr>
                        <a:t>Двоичные </a:t>
                      </a:r>
                      <a:r>
                        <a:rPr lang="ru-RU" sz="1000" dirty="0" smtClean="0">
                          <a:effectLst/>
                        </a:rPr>
                        <a:t>деревья, </a:t>
                      </a:r>
                      <a:r>
                        <a:rPr lang="ru-RU" sz="1000" dirty="0">
                          <a:effectLst/>
                        </a:rPr>
                        <a:t>двоичное дерево поиска, </a:t>
                      </a:r>
                      <a:r>
                        <a:rPr lang="ru-RU" sz="1000" dirty="0" smtClean="0">
                          <a:effectLst/>
                        </a:rPr>
                        <a:t>самобалансирующиеся </a:t>
                      </a:r>
                      <a:r>
                        <a:rPr lang="ru-RU" sz="1000" dirty="0">
                          <a:effectLst/>
                        </a:rPr>
                        <a:t>деревья</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dirty="0">
                          <a:effectLst/>
                        </a:rPr>
                        <a:t>В рамках лекции рассматривается структура двоичного дерева, его применимость к задачи поиска в коллекции, рассматриваются понятие </a:t>
                      </a:r>
                      <a:r>
                        <a:rPr lang="ru-RU" sz="1000" dirty="0" smtClean="0">
                          <a:effectLst/>
                        </a:rPr>
                        <a:t>самобалансирующихся </a:t>
                      </a:r>
                      <a:r>
                        <a:rPr lang="ru-RU" sz="1000" dirty="0">
                          <a:effectLst/>
                        </a:rPr>
                        <a:t>деревьев, а так же модели(или 1 модель) таких деревьев.</a:t>
                      </a:r>
                      <a:endParaRPr lang="ru-RU" sz="1000" dirty="0">
                        <a:effectLst/>
                        <a:latin typeface="Arial" panose="020B0604020202020204" pitchFamily="34" charset="0"/>
                        <a:cs typeface="Arial" panose="020B0604020202020204" pitchFamily="34" charset="0"/>
                      </a:endParaRPr>
                    </a:p>
                  </a:txBody>
                  <a:tcPr marL="10514" marR="10514" marT="7009" marB="7009" anchor="ctr"/>
                </a:tc>
                <a:extLst>
                  <a:ext uri="{0D108BD9-81ED-4DB2-BD59-A6C34878D82A}">
                    <a16:rowId xmlns:a16="http://schemas.microsoft.com/office/drawing/2014/main" val="2497698993"/>
                  </a:ext>
                </a:extLst>
              </a:tr>
              <a:tr h="408366">
                <a:tc>
                  <a:txBody>
                    <a:bodyPr/>
                    <a:lstStyle/>
                    <a:p>
                      <a:pPr algn="r" rtl="0" fontAlgn="b"/>
                      <a:r>
                        <a:rPr lang="ru-RU" sz="1000" dirty="0">
                          <a:effectLst/>
                        </a:rPr>
                        <a:t>4</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algn="r" rtl="0" fontAlgn="b"/>
                      <a:r>
                        <a:rPr lang="ru-RU" sz="1000" dirty="0">
                          <a:effectLst/>
                        </a:rPr>
                        <a:t>24.03.21</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dirty="0">
                          <a:effectLst/>
                        </a:rPr>
                        <a:t>Хеширование, </a:t>
                      </a:r>
                      <a:r>
                        <a:rPr lang="ru-RU" sz="1000" dirty="0" err="1">
                          <a:effectLst/>
                        </a:rPr>
                        <a:t>хеш</a:t>
                      </a:r>
                      <a:r>
                        <a:rPr lang="ru-RU" sz="1000" dirty="0">
                          <a:effectLst/>
                        </a:rPr>
                        <a:t> таблицы, словари ключ значение</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dirty="0">
                          <a:effectLst/>
                        </a:rPr>
                        <a:t>В рамках лекции </a:t>
                      </a:r>
                      <a:r>
                        <a:rPr lang="ru-RU" sz="1000" dirty="0" smtClean="0">
                          <a:effectLst/>
                        </a:rPr>
                        <a:t>рассматривается </a:t>
                      </a:r>
                      <a:r>
                        <a:rPr lang="ru-RU" sz="1000" dirty="0">
                          <a:effectLst/>
                        </a:rPr>
                        <a:t>тема хеширования и построения </a:t>
                      </a:r>
                      <a:r>
                        <a:rPr lang="ru-RU" sz="1000" dirty="0" err="1">
                          <a:effectLst/>
                        </a:rPr>
                        <a:t>хеш</a:t>
                      </a:r>
                      <a:r>
                        <a:rPr lang="ru-RU" sz="1000" dirty="0">
                          <a:effectLst/>
                        </a:rPr>
                        <a:t> таблиц, а так же варианты реализации </a:t>
                      </a:r>
                      <a:r>
                        <a:rPr lang="ru-RU" sz="1000" dirty="0" smtClean="0">
                          <a:effectLst/>
                        </a:rPr>
                        <a:t>структуры </a:t>
                      </a:r>
                      <a:r>
                        <a:rPr lang="ru-RU" sz="1000" dirty="0">
                          <a:effectLst/>
                        </a:rPr>
                        <a:t>словаря содержащего пары ключ </a:t>
                      </a:r>
                      <a:r>
                        <a:rPr lang="ru-RU" sz="1000" dirty="0" smtClean="0">
                          <a:effectLst/>
                        </a:rPr>
                        <a:t>значение.</a:t>
                      </a:r>
                      <a:endParaRPr lang="ru-RU" sz="1000" dirty="0">
                        <a:effectLst/>
                        <a:latin typeface="Arial" panose="020B0604020202020204" pitchFamily="34" charset="0"/>
                        <a:cs typeface="Arial" panose="020B0604020202020204" pitchFamily="34" charset="0"/>
                      </a:endParaRPr>
                    </a:p>
                  </a:txBody>
                  <a:tcPr marL="10514" marR="10514" marT="7009" marB="7009" anchor="ctr"/>
                </a:tc>
                <a:extLst>
                  <a:ext uri="{0D108BD9-81ED-4DB2-BD59-A6C34878D82A}">
                    <a16:rowId xmlns:a16="http://schemas.microsoft.com/office/drawing/2014/main" val="2113331311"/>
                  </a:ext>
                </a:extLst>
              </a:tr>
              <a:tr h="672512">
                <a:tc>
                  <a:txBody>
                    <a:bodyPr/>
                    <a:lstStyle/>
                    <a:p>
                      <a:pPr algn="r" rtl="0" fontAlgn="b"/>
                      <a:r>
                        <a:rPr lang="ru-RU" sz="1000">
                          <a:effectLst/>
                        </a:rPr>
                        <a:t>5</a:t>
                      </a:r>
                      <a:endParaRPr lang="ru-RU" sz="1000">
                        <a:effectLst/>
                        <a:latin typeface="Arial" panose="020B0604020202020204" pitchFamily="34" charset="0"/>
                        <a:cs typeface="Arial" panose="020B0604020202020204" pitchFamily="34" charset="0"/>
                      </a:endParaRPr>
                    </a:p>
                  </a:txBody>
                  <a:tcPr marL="10514" marR="10514" marT="7009" marB="7009" anchor="ctr">
                    <a:solidFill>
                      <a:schemeClr val="accent6">
                        <a:lumMod val="20000"/>
                        <a:lumOff val="80000"/>
                      </a:schemeClr>
                    </a:solidFill>
                  </a:tcPr>
                </a:tc>
                <a:tc>
                  <a:txBody>
                    <a:bodyPr/>
                    <a:lstStyle/>
                    <a:p>
                      <a:pPr algn="r" rtl="0" fontAlgn="b"/>
                      <a:r>
                        <a:rPr lang="ru-RU" sz="1000" dirty="0">
                          <a:effectLst/>
                        </a:rPr>
                        <a:t>07.04.21</a:t>
                      </a:r>
                      <a:endParaRPr lang="ru-RU" sz="1000" dirty="0">
                        <a:effectLst/>
                        <a:latin typeface="Arial" panose="020B0604020202020204" pitchFamily="34" charset="0"/>
                        <a:cs typeface="Arial" panose="020B0604020202020204" pitchFamily="34" charset="0"/>
                      </a:endParaRPr>
                    </a:p>
                  </a:txBody>
                  <a:tcPr marL="10514" marR="10514" marT="7009" marB="7009" anchor="ctr">
                    <a:solidFill>
                      <a:schemeClr val="accent6">
                        <a:lumMod val="20000"/>
                        <a:lumOff val="80000"/>
                      </a:schemeClr>
                    </a:solidFill>
                  </a:tcPr>
                </a:tc>
                <a:tc>
                  <a:txBody>
                    <a:bodyPr/>
                    <a:lstStyle/>
                    <a:p>
                      <a:pPr rtl="0" fontAlgn="b"/>
                      <a:r>
                        <a:rPr lang="ru-RU" sz="1000" dirty="0">
                          <a:effectLst/>
                        </a:rPr>
                        <a:t>Граф, обход в ширину, обход в глубину , Поиск циклов, поиск кратчайшего пути</a:t>
                      </a:r>
                      <a:endParaRPr lang="ru-RU" sz="1000" dirty="0">
                        <a:effectLst/>
                        <a:latin typeface="Arial" panose="020B0604020202020204" pitchFamily="34" charset="0"/>
                        <a:cs typeface="Arial" panose="020B0604020202020204" pitchFamily="34" charset="0"/>
                      </a:endParaRPr>
                    </a:p>
                  </a:txBody>
                  <a:tcPr marL="10514" marR="10514" marT="7009" marB="7009" anchor="ctr">
                    <a:solidFill>
                      <a:schemeClr val="accent6">
                        <a:lumMod val="20000"/>
                        <a:lumOff val="80000"/>
                      </a:schemeClr>
                    </a:solidFill>
                  </a:tcPr>
                </a:tc>
                <a:tc>
                  <a:txBody>
                    <a:bodyPr/>
                    <a:lstStyle/>
                    <a:p>
                      <a:pPr rtl="0" fontAlgn="b"/>
                      <a:r>
                        <a:rPr lang="ru-RU" sz="1000" dirty="0">
                          <a:effectLst/>
                        </a:rPr>
                        <a:t>В рамках лекции </a:t>
                      </a:r>
                      <a:r>
                        <a:rPr lang="ru-RU" sz="1000" dirty="0" smtClean="0">
                          <a:effectLst/>
                        </a:rPr>
                        <a:t>рассматривается </a:t>
                      </a:r>
                      <a:r>
                        <a:rPr lang="ru-RU" sz="1000" dirty="0">
                          <a:effectLst/>
                        </a:rPr>
                        <a:t>понятие графа, раскрываются основные понятия с ним связанные, применимость графов и их широкую распространенность в информационных системах. Рассматриваются задачи обхода графа в ширину и в глубину, а так же задача поиска кратчайшего пути в графе.</a:t>
                      </a:r>
                      <a:endParaRPr lang="ru-RU" sz="1000" dirty="0">
                        <a:effectLst/>
                        <a:latin typeface="Arial" panose="020B0604020202020204" pitchFamily="34" charset="0"/>
                        <a:cs typeface="Arial" panose="020B0604020202020204" pitchFamily="34" charset="0"/>
                      </a:endParaRPr>
                    </a:p>
                  </a:txBody>
                  <a:tcPr marL="10514" marR="10514" marT="7009" marB="7009" anchor="ctr">
                    <a:solidFill>
                      <a:schemeClr val="accent6">
                        <a:lumMod val="20000"/>
                        <a:lumOff val="80000"/>
                      </a:schemeClr>
                    </a:solidFill>
                  </a:tcPr>
                </a:tc>
                <a:extLst>
                  <a:ext uri="{0D108BD9-81ED-4DB2-BD59-A6C34878D82A}">
                    <a16:rowId xmlns:a16="http://schemas.microsoft.com/office/drawing/2014/main" val="3955802643"/>
                  </a:ext>
                </a:extLst>
              </a:tr>
              <a:tr h="276294">
                <a:tc>
                  <a:txBody>
                    <a:bodyPr/>
                    <a:lstStyle/>
                    <a:p>
                      <a:pPr algn="r" rtl="0" fontAlgn="b"/>
                      <a:r>
                        <a:rPr lang="ru-RU" sz="1000">
                          <a:effectLst/>
                        </a:rPr>
                        <a:t>6</a:t>
                      </a:r>
                      <a:endParaRPr lang="ru-RU" sz="1000">
                        <a:effectLst/>
                        <a:latin typeface="Arial" panose="020B0604020202020204" pitchFamily="34" charset="0"/>
                        <a:cs typeface="Arial" panose="020B0604020202020204" pitchFamily="34" charset="0"/>
                      </a:endParaRPr>
                    </a:p>
                  </a:txBody>
                  <a:tcPr marL="10514" marR="10514" marT="7009" marB="7009" anchor="ctr"/>
                </a:tc>
                <a:tc>
                  <a:txBody>
                    <a:bodyPr/>
                    <a:lstStyle/>
                    <a:p>
                      <a:pPr algn="r" rtl="0" fontAlgn="b"/>
                      <a:r>
                        <a:rPr lang="ru-RU" sz="1000">
                          <a:effectLst/>
                        </a:rPr>
                        <a:t>21.04.21</a:t>
                      </a:r>
                      <a:endParaRPr lang="ru-RU" sz="100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a:effectLst/>
                        </a:rPr>
                        <a:t>Очередь с приоритетом, куча.</a:t>
                      </a:r>
                      <a:endParaRPr lang="ru-RU" sz="100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a:effectLst/>
                        </a:rPr>
                        <a:t>В рамках лекции расматриватеся струтктура кучи и очереди с приоритетом, ее модель и применимость.</a:t>
                      </a:r>
                      <a:endParaRPr lang="ru-RU" sz="1000">
                        <a:effectLst/>
                        <a:latin typeface="Arial" panose="020B0604020202020204" pitchFamily="34" charset="0"/>
                        <a:cs typeface="Arial" panose="020B0604020202020204" pitchFamily="34" charset="0"/>
                      </a:endParaRPr>
                    </a:p>
                  </a:txBody>
                  <a:tcPr marL="10514" marR="10514" marT="7009" marB="7009" anchor="ctr"/>
                </a:tc>
                <a:extLst>
                  <a:ext uri="{0D108BD9-81ED-4DB2-BD59-A6C34878D82A}">
                    <a16:rowId xmlns:a16="http://schemas.microsoft.com/office/drawing/2014/main" val="3286023135"/>
                  </a:ext>
                </a:extLst>
              </a:tr>
              <a:tr h="540439">
                <a:tc>
                  <a:txBody>
                    <a:bodyPr/>
                    <a:lstStyle/>
                    <a:p>
                      <a:pPr algn="r" rtl="0" fontAlgn="b"/>
                      <a:r>
                        <a:rPr lang="ru-RU" sz="1000">
                          <a:effectLst/>
                        </a:rPr>
                        <a:t>7</a:t>
                      </a:r>
                      <a:endParaRPr lang="ru-RU" sz="1000">
                        <a:effectLst/>
                        <a:latin typeface="Arial" panose="020B0604020202020204" pitchFamily="34" charset="0"/>
                        <a:cs typeface="Arial" panose="020B0604020202020204" pitchFamily="34" charset="0"/>
                      </a:endParaRPr>
                    </a:p>
                  </a:txBody>
                  <a:tcPr marL="10514" marR="10514" marT="7009" marB="7009" anchor="ctr"/>
                </a:tc>
                <a:tc>
                  <a:txBody>
                    <a:bodyPr/>
                    <a:lstStyle/>
                    <a:p>
                      <a:pPr algn="r" rtl="0" fontAlgn="b"/>
                      <a:r>
                        <a:rPr lang="ru-RU" sz="1000" dirty="0">
                          <a:effectLst/>
                        </a:rPr>
                        <a:t>05.05.21</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a:effectLst/>
                        </a:rPr>
                        <a:t>Подходы к построению алгоритмов, жадный подход, подход разделяй и властвуй, динамическое программирование, случайный подход</a:t>
                      </a:r>
                      <a:endParaRPr lang="ru-RU" sz="100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a:effectLst/>
                        </a:rPr>
                        <a:t>В рамках лекции рассматриваются основные базовые подходы к построению самостоятельных алгоритмов. Рассматриваются подход жадных алгоритмов, разделяй и властвуй, а так же динамическое программирование.</a:t>
                      </a:r>
                      <a:endParaRPr lang="ru-RU" sz="1000">
                        <a:effectLst/>
                        <a:latin typeface="Arial" panose="020B0604020202020204" pitchFamily="34" charset="0"/>
                        <a:cs typeface="Arial" panose="020B0604020202020204" pitchFamily="34" charset="0"/>
                      </a:endParaRPr>
                    </a:p>
                  </a:txBody>
                  <a:tcPr marL="10514" marR="10514" marT="7009" marB="7009" anchor="ctr"/>
                </a:tc>
                <a:extLst>
                  <a:ext uri="{0D108BD9-81ED-4DB2-BD59-A6C34878D82A}">
                    <a16:rowId xmlns:a16="http://schemas.microsoft.com/office/drawing/2014/main" val="3985589943"/>
                  </a:ext>
                </a:extLst>
              </a:tr>
              <a:tr h="276294">
                <a:tc>
                  <a:txBody>
                    <a:bodyPr/>
                    <a:lstStyle/>
                    <a:p>
                      <a:pPr algn="r" rtl="0" fontAlgn="b"/>
                      <a:r>
                        <a:rPr lang="ru-RU" sz="1000">
                          <a:effectLst/>
                        </a:rPr>
                        <a:t>8</a:t>
                      </a:r>
                      <a:endParaRPr lang="ru-RU" sz="1000">
                        <a:effectLst/>
                        <a:latin typeface="Arial" panose="020B0604020202020204" pitchFamily="34" charset="0"/>
                        <a:cs typeface="Arial" panose="020B0604020202020204" pitchFamily="34" charset="0"/>
                      </a:endParaRPr>
                    </a:p>
                  </a:txBody>
                  <a:tcPr marL="10514" marR="10514" marT="7009" marB="7009" anchor="ctr"/>
                </a:tc>
                <a:tc>
                  <a:txBody>
                    <a:bodyPr/>
                    <a:lstStyle/>
                    <a:p>
                      <a:pPr algn="r" rtl="0" fontAlgn="b"/>
                      <a:r>
                        <a:rPr lang="ru-RU" sz="1000" dirty="0">
                          <a:effectLst/>
                        </a:rPr>
                        <a:t>19.05.21</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dirty="0" smtClean="0">
                          <a:effectLst/>
                        </a:rPr>
                        <a:t>Трудно решаемые </a:t>
                      </a:r>
                      <a:r>
                        <a:rPr lang="ru-RU" sz="1000" dirty="0">
                          <a:effectLst/>
                        </a:rPr>
                        <a:t>задачи, понятие классов сложности.</a:t>
                      </a:r>
                      <a:endParaRPr lang="ru-RU" sz="1000" dirty="0">
                        <a:effectLst/>
                        <a:latin typeface="Arial" panose="020B0604020202020204" pitchFamily="34" charset="0"/>
                        <a:cs typeface="Arial" panose="020B0604020202020204" pitchFamily="34" charset="0"/>
                      </a:endParaRPr>
                    </a:p>
                  </a:txBody>
                  <a:tcPr marL="10514" marR="10514" marT="7009" marB="7009" anchor="ctr"/>
                </a:tc>
                <a:tc>
                  <a:txBody>
                    <a:bodyPr/>
                    <a:lstStyle/>
                    <a:p>
                      <a:pPr rtl="0" fontAlgn="b"/>
                      <a:r>
                        <a:rPr lang="ru-RU" sz="1000" dirty="0">
                          <a:effectLst/>
                        </a:rPr>
                        <a:t>В рамках лекции будут введено понятие классов сложности, описаны эти классы и будут предложены сложные задачи относящиеся к этим классам.</a:t>
                      </a:r>
                      <a:endParaRPr lang="ru-RU" sz="1000" dirty="0">
                        <a:effectLst/>
                        <a:latin typeface="Arial" panose="020B0604020202020204" pitchFamily="34" charset="0"/>
                        <a:cs typeface="Arial" panose="020B0604020202020204" pitchFamily="34" charset="0"/>
                      </a:endParaRPr>
                    </a:p>
                  </a:txBody>
                  <a:tcPr marL="10514" marR="10514" marT="7009" marB="7009" anchor="ctr"/>
                </a:tc>
                <a:extLst>
                  <a:ext uri="{0D108BD9-81ED-4DB2-BD59-A6C34878D82A}">
                    <a16:rowId xmlns:a16="http://schemas.microsoft.com/office/drawing/2014/main" val="2203116878"/>
                  </a:ext>
                </a:extLst>
              </a:tr>
            </a:tbl>
          </a:graphicData>
        </a:graphic>
      </p:graphicFrame>
    </p:spTree>
    <p:extLst>
      <p:ext uri="{BB962C8B-B14F-4D97-AF65-F5344CB8AC3E}">
        <p14:creationId xmlns:p14="http://schemas.microsoft.com/office/powerpoint/2010/main" val="2060922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Граф</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4</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1708160"/>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Под графом в математике понимается абстракция реальной системы объектов безотносительно их природы, обладающих парными связями.</a:t>
            </a:r>
          </a:p>
          <a:p>
            <a:pPr>
              <a:lnSpc>
                <a:spcPct val="150000"/>
              </a:lnSpc>
            </a:pPr>
            <a:r>
              <a:rPr lang="ru-RU" sz="1400" b="1" dirty="0" smtClean="0">
                <a:latin typeface="Arial" panose="020B0604020202020204" pitchFamily="34" charset="0"/>
                <a:cs typeface="Arial" panose="020B0604020202020204" pitchFamily="34" charset="0"/>
              </a:rPr>
              <a:t>Вершина графа </a:t>
            </a:r>
            <a:r>
              <a:rPr lang="ru-RU" sz="1400" dirty="0" smtClean="0">
                <a:latin typeface="Arial" panose="020B0604020202020204" pitchFamily="34" charset="0"/>
                <a:cs typeface="Arial" panose="020B0604020202020204" pitchFamily="34" charset="0"/>
              </a:rPr>
              <a:t>– это некоторая точка связанная с другими точками</a:t>
            </a:r>
          </a:p>
          <a:p>
            <a:pPr>
              <a:lnSpc>
                <a:spcPct val="150000"/>
              </a:lnSpc>
            </a:pPr>
            <a:r>
              <a:rPr lang="ru-RU" sz="1400" b="1" dirty="0" smtClean="0">
                <a:latin typeface="Arial" panose="020B0604020202020204" pitchFamily="34" charset="0"/>
                <a:cs typeface="Arial" panose="020B0604020202020204" pitchFamily="34" charset="0"/>
              </a:rPr>
              <a:t>Ребро графа </a:t>
            </a:r>
            <a:r>
              <a:rPr lang="ru-RU" sz="1400" dirty="0" smtClean="0">
                <a:latin typeface="Arial" panose="020B0604020202020204" pitchFamily="34" charset="0"/>
                <a:cs typeface="Arial" panose="020B0604020202020204" pitchFamily="34" charset="0"/>
              </a:rPr>
              <a:t>– это линия соединяющая две точки и олицетворяющая связь между ними</a:t>
            </a:r>
          </a:p>
          <a:p>
            <a:pPr>
              <a:lnSpc>
                <a:spcPct val="150000"/>
              </a:lnSpc>
            </a:pPr>
            <a:r>
              <a:rPr lang="ru-RU" sz="1400" b="1" dirty="0" smtClean="0">
                <a:latin typeface="Arial" panose="020B0604020202020204" pitchFamily="34" charset="0"/>
                <a:cs typeface="Arial" panose="020B0604020202020204" pitchFamily="34" charset="0"/>
              </a:rPr>
              <a:t>Граф</a:t>
            </a:r>
            <a:r>
              <a:rPr lang="ru-RU" sz="1400" dirty="0" smtClean="0">
                <a:latin typeface="Arial" panose="020B0604020202020204" pitchFamily="34" charset="0"/>
                <a:cs typeface="Arial" panose="020B0604020202020204" pitchFamily="34" charset="0"/>
              </a:rPr>
              <a:t> – это множество вершин соединённых друг с другом произвольным образом множеством ребер</a:t>
            </a:r>
            <a:endParaRPr lang="ru-RU" sz="1400" dirty="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4" name="TextBox 13"/>
          <p:cNvSpPr txBox="1"/>
          <p:nvPr/>
        </p:nvSpPr>
        <p:spPr>
          <a:xfrm>
            <a:off x="4845466" y="3417230"/>
            <a:ext cx="6855694" cy="3000821"/>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Что описывает граф</a:t>
            </a:r>
            <a:r>
              <a:rPr lang="en-US" sz="1400" dirty="0" smtClean="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Взаимоотношение между людьми(Социальные связи)</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Иерархические отношения(Подчиненность людей, подразделений и прочего)</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Пути перемещения в любой местности(Карта метро, сеть дорог)</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Взаимозависимости поставщиков услуг или товаров(Поставщики для сборки одного автомобиля)</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Распределенные системы(Любая </a:t>
            </a:r>
            <a:r>
              <a:rPr lang="ru-RU" sz="1400" dirty="0" err="1" smtClean="0">
                <a:latin typeface="Arial" panose="020B0604020202020204" pitchFamily="34" charset="0"/>
                <a:cs typeface="Arial" panose="020B0604020202020204" pitchFamily="34" charset="0"/>
              </a:rPr>
              <a:t>микросервисная</a:t>
            </a:r>
            <a:r>
              <a:rPr lang="ru-RU" sz="1400" dirty="0" smtClean="0">
                <a:latin typeface="Arial" panose="020B0604020202020204" pitchFamily="34" charset="0"/>
                <a:cs typeface="Arial" panose="020B0604020202020204" pitchFamily="34" charset="0"/>
              </a:rPr>
              <a:t> архитектура)</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Распределенные данные(Реляционные базы данных)</a:t>
            </a:r>
            <a:endParaRPr lang="ru-RU" sz="1400" dirty="0">
              <a:latin typeface="Arial" panose="020B0604020202020204" pitchFamily="34" charset="0"/>
              <a:cs typeface="Arial" panose="020B0604020202020204" pitchFamily="34" charset="0"/>
            </a:endParaRPr>
          </a:p>
        </p:txBody>
      </p:sp>
      <p:pic>
        <p:nvPicPr>
          <p:cNvPr id="6" name="Рисунок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1105" y="3417230"/>
            <a:ext cx="3690937" cy="2704611"/>
          </a:xfrm>
          <a:prstGeom prst="rect">
            <a:avLst/>
          </a:prstGeom>
        </p:spPr>
      </p:pic>
    </p:spTree>
    <p:extLst>
      <p:ext uri="{BB962C8B-B14F-4D97-AF65-F5344CB8AC3E}">
        <p14:creationId xmlns:p14="http://schemas.microsoft.com/office/powerpoint/2010/main" val="34505335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Ориентированный граф</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5</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1708160"/>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Ориентированным графом называют такой граф в котором каждое ребро имеет направление движения, и как правило не предполагает возможности обратного перемещения</a:t>
            </a:r>
            <a:r>
              <a:rPr lang="ru-RU" sz="1400" dirty="0" smtClean="0">
                <a:latin typeface="Arial" panose="020B0604020202020204" pitchFamily="34" charset="0"/>
                <a:cs typeface="Arial" panose="020B0604020202020204" pitchFamily="34" charset="0"/>
              </a:rPr>
              <a:t>.</a:t>
            </a:r>
          </a:p>
          <a:p>
            <a:pPr>
              <a:lnSpc>
                <a:spcPct val="150000"/>
              </a:lnSpc>
            </a:pPr>
            <a:r>
              <a:rPr lang="ru-RU" sz="1400" dirty="0" smtClean="0">
                <a:latin typeface="Arial" panose="020B0604020202020204" pitchFamily="34" charset="0"/>
                <a:cs typeface="Arial" panose="020B0604020202020204" pitchFamily="34" charset="0"/>
              </a:rPr>
              <a:t>Направление в ребрах указываются стрелочками.</a:t>
            </a:r>
          </a:p>
          <a:p>
            <a:pPr>
              <a:lnSpc>
                <a:spcPct val="150000"/>
              </a:lnSpc>
            </a:pPr>
            <a:r>
              <a:rPr lang="ru-RU" sz="1400" dirty="0" smtClean="0">
                <a:latin typeface="Arial" panose="020B0604020202020204" pitchFamily="34" charset="0"/>
                <a:cs typeface="Arial" panose="020B0604020202020204" pitchFamily="34" charset="0"/>
              </a:rPr>
              <a:t>Так же отдельно отметим что графы делятся на конечные(те у которых конечные наборы точек и вершин, и бесконечные)</a:t>
            </a:r>
            <a:endParaRPr lang="ru-RU" sz="1400" dirty="0" smtClean="0">
              <a:latin typeface="Arial" panose="020B0604020202020204" pitchFamily="34" charset="0"/>
              <a:cs typeface="Arial" panose="020B0604020202020204" pitchFamily="34" charset="0"/>
            </a:endParaRP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14" name="TextBox 13"/>
          <p:cNvSpPr txBox="1"/>
          <p:nvPr/>
        </p:nvSpPr>
        <p:spPr>
          <a:xfrm>
            <a:off x="5947056" y="2891763"/>
            <a:ext cx="5642192" cy="3647152"/>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Что описывает</a:t>
            </a:r>
            <a:r>
              <a:rPr lang="en-US" sz="1400" dirty="0" smtClean="0">
                <a:latin typeface="Arial" panose="020B0604020202020204" pitchFamily="34" charset="0"/>
                <a:cs typeface="Arial" panose="020B0604020202020204" pitchFamily="34" charset="0"/>
              </a:rPr>
              <a:t> </a:t>
            </a:r>
            <a:r>
              <a:rPr lang="ru-RU" sz="1400" dirty="0" smtClean="0">
                <a:latin typeface="Arial" panose="020B0604020202020204" pitchFamily="34" charset="0"/>
                <a:cs typeface="Arial" panose="020B0604020202020204" pitchFamily="34" charset="0"/>
              </a:rPr>
              <a:t>ориентированный граф</a:t>
            </a:r>
            <a:r>
              <a:rPr lang="en-US" sz="1400" dirty="0" smtClean="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Пути распространения информации между людьми (Социальные связи)</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Пути решения и эскалации проблемы в системах ведения задач</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Пути перемещения в любой местности(Карта метро, сеть дорог)</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Предоставления товаров и услуг различным контрагентам (Поставщики для сборки одного автомобиля)</a:t>
            </a: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Распространение ошибки в сложных системах</a:t>
            </a:r>
            <a:endParaRPr lang="ru-RU" sz="1400" dirty="0" smtClean="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ru-RU" sz="1400" dirty="0" smtClean="0">
                <a:latin typeface="Arial" panose="020B0604020202020204" pitchFamily="34" charset="0"/>
                <a:cs typeface="Arial" panose="020B0604020202020204" pitchFamily="34" charset="0"/>
              </a:rPr>
              <a:t>Пути распространения расчета в нейронных сетях</a:t>
            </a:r>
            <a:endParaRPr lang="ru-RU" sz="1400" dirty="0">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2170" y="3310830"/>
            <a:ext cx="4722417" cy="2959934"/>
          </a:xfrm>
          <a:prstGeom prst="rect">
            <a:avLst/>
          </a:prstGeom>
        </p:spPr>
      </p:pic>
    </p:spTree>
    <p:extLst>
      <p:ext uri="{BB962C8B-B14F-4D97-AF65-F5344CB8AC3E}">
        <p14:creationId xmlns:p14="http://schemas.microsoft.com/office/powerpoint/2010/main" val="16997352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Вершины и ребра</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6</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1" y="1547249"/>
            <a:ext cx="10364360" cy="1708160"/>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Связанную с каким либо ребром вершину называются инцидентной, это такая вершина которая каким либо образом принадлежит ребру.</a:t>
            </a:r>
          </a:p>
          <a:p>
            <a:pPr>
              <a:lnSpc>
                <a:spcPct val="150000"/>
              </a:lnSpc>
            </a:pPr>
            <a:endParaRPr lang="ru-RU" sz="1400" dirty="0">
              <a:latin typeface="Arial" panose="020B0604020202020204" pitchFamily="34" charset="0"/>
              <a:cs typeface="Arial" panose="020B0604020202020204" pitchFamily="34" charset="0"/>
            </a:endParaRPr>
          </a:p>
          <a:p>
            <a:pPr>
              <a:lnSpc>
                <a:spcPct val="150000"/>
              </a:lnSpc>
            </a:pPr>
            <a:endParaRPr lang="ru-RU" sz="1400" dirty="0" smtClean="0">
              <a:latin typeface="Arial" panose="020B0604020202020204" pitchFamily="34" charset="0"/>
              <a:cs typeface="Arial" panose="020B0604020202020204" pitchFamily="34" charset="0"/>
            </a:endParaRPr>
          </a:p>
          <a:p>
            <a:pPr>
              <a:lnSpc>
                <a:spcPct val="150000"/>
              </a:lnSpc>
            </a:pPr>
            <a:r>
              <a:rPr lang="ru-RU" sz="1400" dirty="0" smtClean="0">
                <a:latin typeface="Arial" panose="020B0604020202020204" pitchFamily="34" charset="0"/>
                <a:cs typeface="Arial" panose="020B0604020202020204" pitchFamily="34" charset="0"/>
              </a:rPr>
              <a:t>Соседними называются те вершины которые соединены между собой ребром</a:t>
            </a: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10" name="Рисунок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0696" y="1888550"/>
            <a:ext cx="6580396" cy="1025233"/>
          </a:xfrm>
          <a:prstGeom prst="rect">
            <a:avLst/>
          </a:prstGeom>
        </p:spPr>
      </p:pic>
      <p:pic>
        <p:nvPicPr>
          <p:cNvPr id="12" name="Рисунок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53794" y="3284498"/>
            <a:ext cx="2743711" cy="2264759"/>
          </a:xfrm>
          <a:prstGeom prst="rect">
            <a:avLst/>
          </a:prstGeom>
        </p:spPr>
      </p:pic>
      <p:pic>
        <p:nvPicPr>
          <p:cNvPr id="13" name="Рисунок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23561" y="3284498"/>
            <a:ext cx="2811996" cy="2321124"/>
          </a:xfrm>
          <a:prstGeom prst="rect">
            <a:avLst/>
          </a:prstGeom>
        </p:spPr>
      </p:pic>
      <p:sp>
        <p:nvSpPr>
          <p:cNvPr id="16" name="Прямоугольник 15"/>
          <p:cNvSpPr/>
          <p:nvPr/>
        </p:nvSpPr>
        <p:spPr>
          <a:xfrm>
            <a:off x="829650" y="3353696"/>
            <a:ext cx="4306371" cy="2031325"/>
          </a:xfrm>
          <a:prstGeom prst="rect">
            <a:avLst/>
          </a:prstGeom>
        </p:spPr>
        <p:txBody>
          <a:bodyPr wrap="square">
            <a:spAutoFit/>
          </a:bodyPr>
          <a:lstStyle/>
          <a:p>
            <a:pPr>
              <a:lnSpc>
                <a:spcPct val="150000"/>
              </a:lnSpc>
            </a:pPr>
            <a:r>
              <a:rPr lang="ru-RU" sz="1400" dirty="0">
                <a:latin typeface="Arial" panose="020B0604020202020204" pitchFamily="34" charset="0"/>
                <a:cs typeface="Arial" panose="020B0604020202020204" pitchFamily="34" charset="0"/>
              </a:rPr>
              <a:t>Количество ребер которые входят и выходят из графа называется степенью графа.</a:t>
            </a:r>
          </a:p>
          <a:p>
            <a:pPr>
              <a:lnSpc>
                <a:spcPct val="150000"/>
              </a:lnSpc>
            </a:pPr>
            <a:r>
              <a:rPr lang="ru-RU" sz="1400" dirty="0">
                <a:latin typeface="Arial" panose="020B0604020202020204" pitchFamily="34" charset="0"/>
                <a:cs typeface="Arial" panose="020B0604020202020204" pitchFamily="34" charset="0"/>
              </a:rPr>
              <a:t>При этом для ориентированного графа количество входящих ребер называется степень входа, или </a:t>
            </a:r>
            <a:r>
              <a:rPr lang="ru-RU" sz="1400" dirty="0" err="1">
                <a:latin typeface="Arial" panose="020B0604020202020204" pitchFamily="34" charset="0"/>
                <a:cs typeface="Arial" panose="020B0604020202020204" pitchFamily="34" charset="0"/>
              </a:rPr>
              <a:t>полустепень</a:t>
            </a:r>
            <a:r>
              <a:rPr lang="ru-RU" sz="1400" dirty="0">
                <a:latin typeface="Arial" panose="020B0604020202020204" pitchFamily="34" charset="0"/>
                <a:cs typeface="Arial" panose="020B0604020202020204" pitchFamily="34" charset="0"/>
              </a:rPr>
              <a:t> входа, а для исходящих ребер, степень выхода или </a:t>
            </a:r>
            <a:r>
              <a:rPr lang="ru-RU" sz="1400" dirty="0" err="1">
                <a:latin typeface="Arial" panose="020B0604020202020204" pitchFamily="34" charset="0"/>
                <a:cs typeface="Arial" panose="020B0604020202020204" pitchFamily="34" charset="0"/>
              </a:rPr>
              <a:t>полустепень</a:t>
            </a:r>
            <a:r>
              <a:rPr lang="ru-RU" sz="1400" dirty="0">
                <a:latin typeface="Arial" panose="020B0604020202020204" pitchFamily="34" charset="0"/>
                <a:cs typeface="Arial" panose="020B0604020202020204" pitchFamily="34" charset="0"/>
              </a:rPr>
              <a:t> выхода</a:t>
            </a:r>
          </a:p>
        </p:txBody>
      </p:sp>
      <p:sp>
        <p:nvSpPr>
          <p:cNvPr id="19" name="Прямоугольник 18"/>
          <p:cNvSpPr/>
          <p:nvPr/>
        </p:nvSpPr>
        <p:spPr>
          <a:xfrm>
            <a:off x="829650" y="5831697"/>
            <a:ext cx="7467855" cy="738664"/>
          </a:xfrm>
          <a:prstGeom prst="rect">
            <a:avLst/>
          </a:prstGeom>
        </p:spPr>
        <p:txBody>
          <a:bodyPr wrap="square">
            <a:spAutoFit/>
          </a:bodyPr>
          <a:lstStyle/>
          <a:p>
            <a:pPr>
              <a:lnSpc>
                <a:spcPct val="150000"/>
              </a:lnSpc>
            </a:pPr>
            <a:r>
              <a:rPr lang="ru-RU" sz="1400" dirty="0">
                <a:latin typeface="Arial" panose="020B0604020202020204" pitchFamily="34" charset="0"/>
                <a:cs typeface="Arial" panose="020B0604020202020204" pitchFamily="34" charset="0"/>
              </a:rPr>
              <a:t>Изолированной вершиной называется такая вершина к которой и из которой не идет ни одно ребро</a:t>
            </a:r>
            <a:endParaRPr lang="en-US" sz="1400" dirty="0">
              <a:latin typeface="Arial" panose="020B0604020202020204" pitchFamily="34" charset="0"/>
              <a:cs typeface="Arial" panose="020B0604020202020204" pitchFamily="34" charset="0"/>
            </a:endParaRPr>
          </a:p>
        </p:txBody>
      </p:sp>
      <p:pic>
        <p:nvPicPr>
          <p:cNvPr id="20" name="Рисунок 1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81047" y="5578346"/>
            <a:ext cx="1205417" cy="1205417"/>
          </a:xfrm>
          <a:prstGeom prst="rect">
            <a:avLst/>
          </a:prstGeom>
        </p:spPr>
      </p:pic>
    </p:spTree>
    <p:extLst>
      <p:ext uri="{BB962C8B-B14F-4D97-AF65-F5344CB8AC3E}">
        <p14:creationId xmlns:p14="http://schemas.microsoft.com/office/powerpoint/2010/main" val="35103625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Виды графов</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7</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1" y="1547249"/>
            <a:ext cx="10364360" cy="375552"/>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Графы подразделяют на некоторое количество общих категорий</a:t>
            </a: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grpSp>
        <p:nvGrpSpPr>
          <p:cNvPr id="23" name="Группа 22"/>
          <p:cNvGrpSpPr/>
          <p:nvPr/>
        </p:nvGrpSpPr>
        <p:grpSpPr>
          <a:xfrm>
            <a:off x="3860174" y="2061229"/>
            <a:ext cx="4452695" cy="1794968"/>
            <a:chOff x="3440376" y="2061229"/>
            <a:chExt cx="4452695" cy="1794968"/>
          </a:xfrm>
        </p:grpSpPr>
        <p:pic>
          <p:nvPicPr>
            <p:cNvPr id="6" name="Рисунок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40376" y="2061229"/>
              <a:ext cx="2152637" cy="1794968"/>
            </a:xfrm>
            <a:prstGeom prst="rect">
              <a:avLst/>
            </a:prstGeom>
          </p:spPr>
        </p:pic>
        <p:pic>
          <p:nvPicPr>
            <p:cNvPr id="14" name="Рисунок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40434" y="2061229"/>
              <a:ext cx="2152637" cy="1794968"/>
            </a:xfrm>
            <a:prstGeom prst="rect">
              <a:avLst/>
            </a:prstGeom>
          </p:spPr>
        </p:pic>
      </p:grpSp>
      <p:pic>
        <p:nvPicPr>
          <p:cNvPr id="17" name="Рисунок 1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65819" y="4554302"/>
            <a:ext cx="2152637" cy="1794968"/>
          </a:xfrm>
          <a:prstGeom prst="rect">
            <a:avLst/>
          </a:prstGeom>
        </p:spPr>
      </p:pic>
      <p:pic>
        <p:nvPicPr>
          <p:cNvPr id="18" name="Рисунок 1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82742" y="4554302"/>
            <a:ext cx="2130127" cy="1798332"/>
          </a:xfrm>
          <a:prstGeom prst="rect">
            <a:avLst/>
          </a:prstGeom>
        </p:spPr>
      </p:pic>
      <p:sp>
        <p:nvSpPr>
          <p:cNvPr id="21" name="TextBox 20"/>
          <p:cNvSpPr txBox="1"/>
          <p:nvPr/>
        </p:nvSpPr>
        <p:spPr>
          <a:xfrm>
            <a:off x="8460290" y="2558939"/>
            <a:ext cx="2526296" cy="738664"/>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Регулярный граф – степени всех вершин одинаковы</a:t>
            </a:r>
          </a:p>
        </p:txBody>
      </p:sp>
      <p:sp>
        <p:nvSpPr>
          <p:cNvPr id="22" name="TextBox 21"/>
          <p:cNvSpPr txBox="1"/>
          <p:nvPr/>
        </p:nvSpPr>
        <p:spPr>
          <a:xfrm>
            <a:off x="1333878" y="2397357"/>
            <a:ext cx="2526296" cy="1061829"/>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Полный граф – все вершины графа соединены друг с другому</a:t>
            </a:r>
          </a:p>
        </p:txBody>
      </p:sp>
      <p:sp>
        <p:nvSpPr>
          <p:cNvPr id="24" name="TextBox 23"/>
          <p:cNvSpPr txBox="1"/>
          <p:nvPr/>
        </p:nvSpPr>
        <p:spPr>
          <a:xfrm>
            <a:off x="1175237" y="4720389"/>
            <a:ext cx="2526296" cy="1708160"/>
          </a:xfrm>
          <a:prstGeom prst="rect">
            <a:avLst/>
          </a:prstGeom>
          <a:noFill/>
        </p:spPr>
        <p:txBody>
          <a:bodyPr wrap="square" rtlCol="0">
            <a:spAutoFit/>
          </a:bodyPr>
          <a:lstStyle/>
          <a:p>
            <a:pPr>
              <a:lnSpc>
                <a:spcPct val="150000"/>
              </a:lnSpc>
            </a:pPr>
            <a:r>
              <a:rPr lang="ru-RU" sz="1400" dirty="0" err="1" smtClean="0">
                <a:latin typeface="Arial" panose="020B0604020202020204" pitchFamily="34" charset="0"/>
                <a:cs typeface="Arial" panose="020B0604020202020204" pitchFamily="34" charset="0"/>
              </a:rPr>
              <a:t>Биграф</a:t>
            </a:r>
            <a:r>
              <a:rPr lang="ru-RU" sz="1400" dirty="0">
                <a:latin typeface="Arial" panose="020B0604020202020204" pitchFamily="34" charset="0"/>
                <a:cs typeface="Arial" panose="020B0604020202020204" pitchFamily="34" charset="0"/>
              </a:rPr>
              <a:t> </a:t>
            </a:r>
            <a:r>
              <a:rPr lang="ru-RU" sz="1400" dirty="0" smtClean="0">
                <a:latin typeface="Arial" panose="020B0604020202020204" pitchFamily="34" charset="0"/>
                <a:cs typeface="Arial" panose="020B0604020202020204" pitchFamily="34" charset="0"/>
              </a:rPr>
              <a:t>– все вершины разделяются на две группы и нет такого ребра который соединяет вершины из одной группы</a:t>
            </a:r>
          </a:p>
        </p:txBody>
      </p:sp>
      <p:sp>
        <p:nvSpPr>
          <p:cNvPr id="25" name="TextBox 24"/>
          <p:cNvSpPr txBox="1"/>
          <p:nvPr/>
        </p:nvSpPr>
        <p:spPr>
          <a:xfrm>
            <a:off x="8460290" y="4920871"/>
            <a:ext cx="2526296" cy="1061829"/>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Дерево – граф в котором все вершины соединены лишь одним маршрутом</a:t>
            </a:r>
          </a:p>
        </p:txBody>
      </p:sp>
    </p:spTree>
    <p:extLst>
      <p:ext uri="{BB962C8B-B14F-4D97-AF65-F5344CB8AC3E}">
        <p14:creationId xmlns:p14="http://schemas.microsoft.com/office/powerpoint/2010/main" val="38284176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Пути и циклы</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8</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1" y="1547249"/>
            <a:ext cx="10364360" cy="738664"/>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Путем или маршрутом в графе называют последовательность вершин и ребер от какой то начальной точки в графе, до какой то конечной точки в графе.</a:t>
            </a: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pic>
        <p:nvPicPr>
          <p:cNvPr id="12" name="Рисунок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9651" y="2285913"/>
            <a:ext cx="5882226" cy="1573381"/>
          </a:xfrm>
          <a:prstGeom prst="rect">
            <a:avLst/>
          </a:prstGeom>
        </p:spPr>
      </p:pic>
      <p:sp>
        <p:nvSpPr>
          <p:cNvPr id="26" name="TextBox 25"/>
          <p:cNvSpPr txBox="1"/>
          <p:nvPr/>
        </p:nvSpPr>
        <p:spPr>
          <a:xfrm>
            <a:off x="7304760" y="2541689"/>
            <a:ext cx="3802614" cy="1021883"/>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Количество ребер входящих в последовательность задающую этот путь называется длинной пути.</a:t>
            </a:r>
          </a:p>
        </p:txBody>
      </p:sp>
      <p:sp>
        <p:nvSpPr>
          <p:cNvPr id="27" name="TextBox 26"/>
          <p:cNvSpPr txBox="1"/>
          <p:nvPr/>
        </p:nvSpPr>
        <p:spPr>
          <a:xfrm>
            <a:off x="821105" y="4230559"/>
            <a:ext cx="10364360" cy="738664"/>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Путь для которого начало является его же концом, и при этом его длинна не является нулевой называется циклическим путем.</a:t>
            </a:r>
          </a:p>
        </p:txBody>
      </p:sp>
      <p:pic>
        <p:nvPicPr>
          <p:cNvPr id="13" name="Рисунок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76801" y="4704629"/>
            <a:ext cx="7569750" cy="2024761"/>
          </a:xfrm>
          <a:prstGeom prst="rect">
            <a:avLst/>
          </a:prstGeom>
        </p:spPr>
      </p:pic>
    </p:spTree>
    <p:extLst>
      <p:ext uri="{BB962C8B-B14F-4D97-AF65-F5344CB8AC3E}">
        <p14:creationId xmlns:p14="http://schemas.microsoft.com/office/powerpoint/2010/main" val="19469346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smtClean="0">
                <a:solidFill>
                  <a:schemeClr val="accent1">
                    <a:lumMod val="75000"/>
                  </a:schemeClr>
                </a:solidFill>
                <a:latin typeface="Arial" panose="020B0604020202020204" pitchFamily="34" charset="0"/>
                <a:cs typeface="Arial" panose="020B0604020202020204" pitchFamily="34" charset="0"/>
              </a:rPr>
              <a:t>Циклы и циклические графы</a:t>
            </a:r>
            <a:endParaRPr lang="ru-RU" sz="3200" dirty="0">
              <a:solidFill>
                <a:schemeClr val="accent1">
                  <a:lumMod val="75000"/>
                </a:schemeClr>
              </a:solidFill>
              <a:latin typeface="Arial" panose="020B0604020202020204" pitchFamily="34" charset="0"/>
              <a:cs typeface="Arial" panose="020B0604020202020204" pitchFamily="34" charset="0"/>
            </a:endParaRP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9</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1" y="1547249"/>
            <a:ext cx="10364360" cy="375552"/>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Циклическим графом называют любой граф который содержит цикл. Но есть 2 особых подвида циклических графов.</a:t>
            </a:r>
          </a:p>
        </p:txBody>
      </p:sp>
      <p:sp>
        <p:nvSpPr>
          <p:cNvPr id="11" name="Заголовок 2"/>
          <p:cNvSpPr txBox="1">
            <a:spLocks/>
          </p:cNvSpPr>
          <p:nvPr/>
        </p:nvSpPr>
        <p:spPr>
          <a:xfrm>
            <a:off x="829651" y="1094925"/>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u-RU" sz="2400" dirty="0" smtClean="0">
                <a:solidFill>
                  <a:schemeClr val="accent1">
                    <a:lumMod val="75000"/>
                  </a:schemeClr>
                </a:solidFill>
                <a:latin typeface="Arial" panose="020B0604020202020204" pitchFamily="34" charset="0"/>
                <a:cs typeface="Arial" panose="020B0604020202020204" pitchFamily="34" charset="0"/>
              </a:rPr>
              <a:t>Определение</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26" name="TextBox 25"/>
          <p:cNvSpPr txBox="1"/>
          <p:nvPr/>
        </p:nvSpPr>
        <p:spPr>
          <a:xfrm>
            <a:off x="3889729" y="2513997"/>
            <a:ext cx="5753214" cy="1061829"/>
          </a:xfrm>
          <a:prstGeom prst="rect">
            <a:avLst/>
          </a:prstGeom>
          <a:noFill/>
        </p:spPr>
        <p:txBody>
          <a:bodyPr wrap="square" rtlCol="0">
            <a:spAutoFit/>
          </a:bodyPr>
          <a:lstStyle/>
          <a:p>
            <a:pPr>
              <a:lnSpc>
                <a:spcPct val="150000"/>
              </a:lnSpc>
            </a:pPr>
            <a:r>
              <a:rPr lang="ru-RU" sz="1400" dirty="0" err="1" smtClean="0">
                <a:latin typeface="Arial" panose="020B0604020202020204" pitchFamily="34" charset="0"/>
                <a:cs typeface="Arial" panose="020B0604020202020204" pitchFamily="34" charset="0"/>
              </a:rPr>
              <a:t>Эйлеровым</a:t>
            </a:r>
            <a:r>
              <a:rPr lang="ru-RU" sz="1400" dirty="0" smtClean="0">
                <a:latin typeface="Arial" panose="020B0604020202020204" pitchFamily="34" charset="0"/>
                <a:cs typeface="Arial" panose="020B0604020202020204" pitchFamily="34" charset="0"/>
              </a:rPr>
              <a:t> называют граф который содержит </a:t>
            </a:r>
            <a:r>
              <a:rPr lang="ru-RU" sz="1400" dirty="0" err="1" smtClean="0">
                <a:latin typeface="Arial" panose="020B0604020202020204" pitchFamily="34" charset="0"/>
                <a:cs typeface="Arial" panose="020B0604020202020204" pitchFamily="34" charset="0"/>
              </a:rPr>
              <a:t>эйлеров</a:t>
            </a:r>
            <a:r>
              <a:rPr lang="ru-RU" sz="1400" dirty="0" smtClean="0">
                <a:latin typeface="Arial" panose="020B0604020202020204" pitchFamily="34" charset="0"/>
                <a:cs typeface="Arial" panose="020B0604020202020204" pitchFamily="34" charset="0"/>
              </a:rPr>
              <a:t> цикл. </a:t>
            </a:r>
            <a:r>
              <a:rPr lang="ru-RU" sz="1400" dirty="0">
                <a:latin typeface="Arial" panose="020B0604020202020204" pitchFamily="34" charset="0"/>
                <a:cs typeface="Arial" panose="020B0604020202020204" pitchFamily="34" charset="0"/>
              </a:rPr>
              <a:t>П</a:t>
            </a:r>
            <a:r>
              <a:rPr lang="ru-RU" sz="1400" dirty="0" smtClean="0">
                <a:latin typeface="Arial" panose="020B0604020202020204" pitchFamily="34" charset="0"/>
                <a:cs typeface="Arial" panose="020B0604020202020204" pitchFamily="34" charset="0"/>
              </a:rPr>
              <a:t>ройдя по такому графу можно посетить все </a:t>
            </a:r>
            <a:r>
              <a:rPr lang="ru-RU" sz="1400" dirty="0" err="1" smtClean="0">
                <a:latin typeface="Arial" panose="020B0604020202020204" pitchFamily="34" charset="0"/>
                <a:cs typeface="Arial" panose="020B0604020202020204" pitchFamily="34" charset="0"/>
              </a:rPr>
              <a:t>вершинны</a:t>
            </a:r>
            <a:r>
              <a:rPr lang="ru-RU" sz="1400" dirty="0" smtClean="0">
                <a:latin typeface="Arial" panose="020B0604020202020204" pitchFamily="34" charset="0"/>
                <a:cs typeface="Arial" panose="020B0604020202020204" pitchFamily="34" charset="0"/>
              </a:rPr>
              <a:t> графа при этом посетив каждое ребро этого графа только один раз.</a:t>
            </a:r>
          </a:p>
        </p:txBody>
      </p:sp>
      <p:sp>
        <p:nvSpPr>
          <p:cNvPr id="27" name="TextBox 26"/>
          <p:cNvSpPr txBox="1"/>
          <p:nvPr/>
        </p:nvSpPr>
        <p:spPr>
          <a:xfrm>
            <a:off x="3000845" y="5044188"/>
            <a:ext cx="5246138" cy="1061829"/>
          </a:xfrm>
          <a:prstGeom prst="rect">
            <a:avLst/>
          </a:prstGeom>
          <a:noFill/>
        </p:spPr>
        <p:txBody>
          <a:bodyPr wrap="square" rtlCol="0">
            <a:spAutoFit/>
          </a:bodyPr>
          <a:lstStyle/>
          <a:p>
            <a:pPr>
              <a:lnSpc>
                <a:spcPct val="150000"/>
              </a:lnSpc>
            </a:pPr>
            <a:r>
              <a:rPr lang="ru-RU" sz="1400" dirty="0" smtClean="0">
                <a:latin typeface="Arial" panose="020B0604020202020204" pitchFamily="34" charset="0"/>
                <a:cs typeface="Arial" panose="020B0604020202020204" pitchFamily="34" charset="0"/>
              </a:rPr>
              <a:t>Гамильтоновым называют граф который содержит гамильтонов цикл, это цикл проходящий через все вершины рассматриваемого графа, при этом повторяясь лишь 1 раз.</a:t>
            </a:r>
          </a:p>
        </p:txBody>
      </p:sp>
      <p:pic>
        <p:nvPicPr>
          <p:cNvPr id="3" name="Рисунок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5116" y="1899913"/>
            <a:ext cx="2879997" cy="2305434"/>
          </a:xfrm>
          <a:prstGeom prst="rect">
            <a:avLst/>
          </a:prstGeom>
        </p:spPr>
      </p:pic>
      <p:pic>
        <p:nvPicPr>
          <p:cNvPr id="6" name="Рисунок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3699" y="4611292"/>
            <a:ext cx="2538489" cy="1927623"/>
          </a:xfrm>
          <a:prstGeom prst="rect">
            <a:avLst/>
          </a:prstGeom>
        </p:spPr>
      </p:pic>
    </p:spTree>
    <p:extLst>
      <p:ext uri="{BB962C8B-B14F-4D97-AF65-F5344CB8AC3E}">
        <p14:creationId xmlns:p14="http://schemas.microsoft.com/office/powerpoint/2010/main" val="3641158528"/>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1725</TotalTime>
  <Words>2085</Words>
  <Application>Microsoft Office PowerPoint</Application>
  <PresentationFormat>Широкоэкранный</PresentationFormat>
  <Paragraphs>507</Paragraphs>
  <Slides>20</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20</vt:i4>
      </vt:variant>
    </vt:vector>
  </HeadingPairs>
  <TitlesOfParts>
    <vt:vector size="24" baseType="lpstr">
      <vt:lpstr>Arial</vt:lpstr>
      <vt:lpstr>Calibri</vt:lpstr>
      <vt:lpstr>Calibri Light</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Пользователь Windows</dc:creator>
  <cp:lastModifiedBy>Пысин Максим Дмитриевич</cp:lastModifiedBy>
  <cp:revision>244</cp:revision>
  <dcterms:created xsi:type="dcterms:W3CDTF">2018-10-31T17:08:02Z</dcterms:created>
  <dcterms:modified xsi:type="dcterms:W3CDTF">2021-04-07T10:11:08Z</dcterms:modified>
</cp:coreProperties>
</file>

<file path=docProps/thumbnail.jpeg>
</file>